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3FC66889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26928" userDrawn="1">
          <p15:clr>
            <a:srgbClr val="A4A3A4"/>
          </p15:clr>
        </p15:guide>
        <p15:guide id="5" orient="horz" pos="20160" userDrawn="1">
          <p15:clr>
            <a:srgbClr val="A4A3A4"/>
          </p15:clr>
        </p15:guide>
        <p15:guide id="7" pos="9216" userDrawn="1">
          <p15:clr>
            <a:srgbClr val="A4A3A4"/>
          </p15:clr>
        </p15:guide>
        <p15:guide id="9" pos="8832" userDrawn="1">
          <p15:clr>
            <a:srgbClr val="A4A3A4"/>
          </p15:clr>
        </p15:guide>
        <p15:guide id="10" pos="18432" userDrawn="1">
          <p15:clr>
            <a:srgbClr val="A4A3A4"/>
          </p15:clr>
        </p15:guide>
        <p15:guide id="11" pos="9600" userDrawn="1">
          <p15:clr>
            <a:srgbClr val="A4A3A4"/>
          </p15:clr>
        </p15:guide>
        <p15:guide id="12" pos="13760" userDrawn="1">
          <p15:clr>
            <a:srgbClr val="A4A3A4"/>
          </p15:clr>
        </p15:guide>
        <p15:guide id="13" pos="18816" userDrawn="1">
          <p15:clr>
            <a:srgbClr val="A4A3A4"/>
          </p15:clr>
        </p15:guide>
        <p15:guide id="14" pos="18048" userDrawn="1">
          <p15:clr>
            <a:srgbClr val="A4A3A4"/>
          </p15:clr>
        </p15:guide>
        <p15:guide id="15" orient="horz" pos="4536" userDrawn="1">
          <p15:clr>
            <a:srgbClr val="A4A3A4"/>
          </p15:clr>
        </p15:guide>
        <p15:guide id="16" orient="horz" pos="547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22EF13-16BF-2AA8-FEFF-89AFD81D157E}" name="Agar,Joshua" initials="JA" userId="S::jca92@drexel.edu::f6611f7d-77ec-42e3-bc8b-97e2e5e28111" providerId="AD"/>
  <p188:author id="{6B93E37B-FA8C-DFA5-FDED-2E88FB46DC6B}" name="Matthew W. Wilkinson" initials="MW" userId="S::mattwilk@uw.edu::858abf0e-566d-4742-828f-11090e76930e" providerId="AD"/>
  <p188:author id="{F54B4DCB-848D-0B1B-36AD-164DECFC595A}" name="Wilkinson, Matthew" initials="WM" userId="S::WilkMat21@issaquah.wednet.edu::cceb40c0-f473-419d-b30f-5e0410284358" providerId="AD"/>
  <p188:author id="{09FD18DF-4E32-097A-6716-658607BDFB0A}" name="Scott Hauck" initials="SH" userId="34b3899fdf42c68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3A2"/>
    <a:srgbClr val="33016F"/>
    <a:srgbClr val="6600CC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/>
    <p:restoredTop sz="86410" autoAdjust="0"/>
  </p:normalViewPr>
  <p:slideViewPr>
    <p:cSldViewPr snapToObjects="1" showGuides="1">
      <p:cViewPr varScale="1">
        <p:scale>
          <a:sx n="22" d="100"/>
          <a:sy n="22" d="100"/>
        </p:scale>
        <p:origin x="108" y="972"/>
      </p:cViewPr>
      <p:guideLst>
        <p:guide orient="horz" pos="576"/>
        <p:guide pos="720"/>
        <p:guide pos="26928"/>
        <p:guide orient="horz" pos="20160"/>
        <p:guide pos="9216"/>
        <p:guide pos="8832"/>
        <p:guide pos="18432"/>
        <p:guide pos="9600"/>
        <p:guide pos="13760"/>
        <p:guide pos="18816"/>
        <p:guide pos="18048"/>
        <p:guide orient="horz" pos="4536"/>
        <p:guide orient="horz" pos="5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omments/modernComment_100_3FC6688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87A45FF-D6F2-2A48-9139-4E0354E977A3}" authorId="{4022EF13-16BF-2AA8-FEFF-89AFD81D157E}" status="resolved" created="2024-10-10T00:57:32.033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69967497" sldId="256"/>
      <ac:spMk id="79" creationId="{4D69B52C-2A7A-507A-BC6A-69F40D3442DF}"/>
      <ac:txMk cp="72">
        <ac:context len="83" hash="3888898112"/>
      </ac:txMk>
    </ac:txMkLst>
    <p188:pos x="2649197" y="2796728"/>
    <p188:txBody>
      <a:bodyPr/>
      <a:lstStyle/>
      <a:p>
        <a:r>
          <a:rPr lang="en-US"/>
          <a:t>I would use symbols not python variables. 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10-10T05:18:33.464" authorId="{F54B4DCB-848D-0B1B-36AD-164DECFC595A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CA92D-BAAB-4685-B766-CF7F3896C907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1CDCF-7892-4629-9C49-938D59BE3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5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128/256 is how many times the DSPs are divided by, to see resource usage and performance change</a:t>
            </a:r>
          </a:p>
          <a:p>
            <a:r>
              <a:rPr lang="en-US" dirty="0"/>
              <a:t>Implementing an HLS4ML inspired by system Verilog </a:t>
            </a:r>
          </a:p>
          <a:p>
            <a:r>
              <a:rPr lang="en-US" dirty="0"/>
              <a:t>In previous work, HLS4ML better, extended to 2d conv, but for stride 2 is not optimized, </a:t>
            </a:r>
            <a:br>
              <a:rPr lang="en-US" dirty="0"/>
            </a:br>
            <a:r>
              <a:rPr lang="en-US" dirty="0"/>
              <a:t>working on batch norm</a:t>
            </a:r>
          </a:p>
          <a:p>
            <a:r>
              <a:rPr lang="en-US" dirty="0"/>
              <a:t>One diagram chart to summarize previous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51CDCF-7892-4629-9C49-938D59BE37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95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4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9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6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9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7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48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7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6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29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0EEA-D0D3-8B4B-92D4-DEB51ACFF84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1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80EEA-D0D3-8B4B-92D4-DEB51ACFF84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B81AB-2AEA-4F43-9A67-F95394B0E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0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microsoft.com/office/2018/10/relationships/comments" Target="../comments/modernComment_100_3FC66889.xml"/><Relationship Id="rId7" Type="http://schemas.openxmlformats.org/officeDocument/2006/relationships/image" Target="../media/image4.jp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jp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Purple Header Bar"/>
          <p:cNvSpPr/>
          <p:nvPr/>
        </p:nvSpPr>
        <p:spPr>
          <a:xfrm>
            <a:off x="0" y="-101386"/>
            <a:ext cx="43891200" cy="8100434"/>
          </a:xfrm>
          <a:prstGeom prst="rect">
            <a:avLst/>
          </a:prstGeom>
          <a:solidFill>
            <a:srgbClr val="3301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77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6366" y="954561"/>
            <a:ext cx="41561833" cy="3536855"/>
          </a:xfrm>
        </p:spPr>
        <p:txBody>
          <a:bodyPr anchor="b">
            <a:noAutofit/>
          </a:bodyPr>
          <a:lstStyle/>
          <a:p>
            <a:pPr algn="l"/>
            <a:r>
              <a:rPr lang="en-US" sz="12400" b="1" dirty="0">
                <a:solidFill>
                  <a:srgbClr val="FFFFFF"/>
                </a:solidFill>
                <a:latin typeface="Encode Sans Normal Black" charset="0"/>
                <a:ea typeface="Encode Sans Normal Black" charset="0"/>
                <a:cs typeface="Encode Sans Normal Black" charset="0"/>
              </a:rPr>
              <a:t>Accelerating RHEED Analysis with FPGA-Optimized Neural Networks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4622" y="6096000"/>
            <a:ext cx="253729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1046332" algn="l"/>
              </a:tabLst>
            </a:pPr>
            <a:r>
              <a:rPr lang="en-US" sz="44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Yichen Guo, Joshua Agar (Drexel University)</a:t>
            </a:r>
          </a:p>
          <a:p>
            <a:pPr>
              <a:tabLst>
                <a:tab pos="11046332" algn="l"/>
              </a:tabLst>
            </a:pPr>
            <a:r>
              <a:rPr lang="en-US" sz="44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Matt Wilkinson, </a:t>
            </a:r>
            <a:r>
              <a:rPr lang="en-US" sz="4400" dirty="0" err="1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Pujan</a:t>
            </a:r>
            <a:r>
              <a:rPr lang="en-US" sz="44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Patel, Scott Hauck, Shih-</a:t>
            </a:r>
            <a:r>
              <a:rPr lang="en-US" sz="4400" dirty="0" err="1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Chieh</a:t>
            </a:r>
            <a:r>
              <a:rPr lang="en-US" sz="4400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 Hsu, Geoff Jones (University of Washington)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37896" y="10657098"/>
            <a:ext cx="127446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Reflection High Energy Electron Diffraction (RHEED) uses electron diffraction to monitor thin film growth and surface structure in real-time during deposition.</a:t>
            </a:r>
          </a:p>
        </p:txBody>
      </p:sp>
      <p:grpSp>
        <p:nvGrpSpPr>
          <p:cNvPr id="25" name="Group 24" descr="Section Header and gold boundless bar"/>
          <p:cNvGrpSpPr/>
          <p:nvPr/>
        </p:nvGrpSpPr>
        <p:grpSpPr>
          <a:xfrm>
            <a:off x="15303672" y="8654774"/>
            <a:ext cx="9296400" cy="1205803"/>
            <a:chOff x="8956548" y="11722612"/>
            <a:chExt cx="6972300" cy="904353"/>
          </a:xfrm>
        </p:grpSpPr>
        <p:sp>
          <p:nvSpPr>
            <p:cNvPr id="26" name="TextBox 25" descr="Section Header placeholder"/>
            <p:cNvSpPr txBox="1"/>
            <p:nvPr/>
          </p:nvSpPr>
          <p:spPr>
            <a:xfrm>
              <a:off x="8956548" y="11722612"/>
              <a:ext cx="6972300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 dirty="0">
                  <a:latin typeface="Encode Sans Normal Black" charset="0"/>
                  <a:ea typeface="Encode Sans Normal Black" charset="0"/>
                  <a:cs typeface="Encode Sans Normal Black" charset="0"/>
                </a:rPr>
                <a:t>Method</a:t>
              </a:r>
            </a:p>
          </p:txBody>
        </p:sp>
        <p:pic>
          <p:nvPicPr>
            <p:cNvPr id="27" name="Picture 26" descr="gold boundless bar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895" y="12514189"/>
              <a:ext cx="1399032" cy="112776"/>
            </a:xfrm>
            <a:prstGeom prst="rect">
              <a:avLst/>
            </a:prstGeom>
          </p:spPr>
        </p:pic>
      </p:grpSp>
      <p:grpSp>
        <p:nvGrpSpPr>
          <p:cNvPr id="29" name="Group 28" descr="Section Header and gold boundless bar"/>
          <p:cNvGrpSpPr/>
          <p:nvPr/>
        </p:nvGrpSpPr>
        <p:grpSpPr>
          <a:xfrm>
            <a:off x="29870400" y="21923519"/>
            <a:ext cx="9296400" cy="1205811"/>
            <a:chOff x="8956548" y="11722608"/>
            <a:chExt cx="6972300" cy="904357"/>
          </a:xfrm>
        </p:grpSpPr>
        <p:sp>
          <p:nvSpPr>
            <p:cNvPr id="30" name="TextBox 29" descr="Section Header "/>
            <p:cNvSpPr txBox="1"/>
            <p:nvPr/>
          </p:nvSpPr>
          <p:spPr>
            <a:xfrm>
              <a:off x="8956548" y="11722608"/>
              <a:ext cx="6972300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 dirty="0">
                  <a:latin typeface="Encode Sans Normal Black" charset="0"/>
                  <a:ea typeface="Encode Sans Normal Black" charset="0"/>
                  <a:cs typeface="Encode Sans Normal Black" charset="0"/>
                </a:rPr>
                <a:t>Next Steps</a:t>
              </a:r>
            </a:p>
          </p:txBody>
        </p:sp>
        <p:pic>
          <p:nvPicPr>
            <p:cNvPr id="31" name="Picture 30" descr="gold boundless bar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895" y="12514189"/>
              <a:ext cx="1399032" cy="112776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29870399" y="23668020"/>
            <a:ext cx="128029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en-US" sz="4400" b="1" dirty="0">
                <a:solidFill>
                  <a:srgbClr val="E8D3A2"/>
                </a:solidFill>
                <a:ea typeface="Open Sans" charset="0"/>
                <a:cs typeface="Open Sans" charset="0"/>
              </a:rPr>
              <a:t>&gt;</a:t>
            </a:r>
            <a:r>
              <a:rPr lang="en-US" sz="4400" b="1" dirty="0">
                <a:solidFill>
                  <a:schemeClr val="bg1"/>
                </a:solidFill>
                <a:ea typeface="Open Sans" charset="0"/>
                <a:cs typeface="Open Sans" charset="0"/>
              </a:rPr>
              <a:t> </a:t>
            </a:r>
            <a:r>
              <a:rPr lang="en-US" sz="4400" dirty="0">
                <a:solidFill>
                  <a:srgbClr val="000000"/>
                </a:solidFill>
                <a:ea typeface="Open Sans" charset="0"/>
                <a:cs typeface="Open Sans" charset="0"/>
              </a:rPr>
              <a:t>Train a unified python model (</a:t>
            </a:r>
            <a:r>
              <a:rPr lang="en-US" sz="4400" dirty="0" err="1">
                <a:solidFill>
                  <a:srgbClr val="000000"/>
                </a:solidFill>
                <a:ea typeface="Open Sans" charset="0"/>
                <a:cs typeface="Open Sans" charset="0"/>
              </a:rPr>
              <a:t>Keras</a:t>
            </a:r>
            <a:r>
              <a:rPr lang="en-US" sz="4400" dirty="0">
                <a:solidFill>
                  <a:srgbClr val="000000"/>
                </a:solidFill>
                <a:ea typeface="Open Sans" charset="0"/>
                <a:cs typeface="Open Sans" charset="0"/>
              </a:rPr>
              <a:t> crop) and test 	the accuracy and resource usage against the two 	separate model approach (hardware crop)</a:t>
            </a:r>
          </a:p>
          <a:p>
            <a:r>
              <a:rPr lang="en-US" sz="4400" b="1" dirty="0">
                <a:solidFill>
                  <a:srgbClr val="E8D3A2"/>
                </a:solidFill>
                <a:ea typeface="Open Sans" charset="0"/>
                <a:cs typeface="Open Sans" charset="0"/>
              </a:rPr>
              <a:t>&gt;</a:t>
            </a:r>
            <a:r>
              <a:rPr lang="en-US" sz="4400" b="1" dirty="0">
                <a:solidFill>
                  <a:srgbClr val="000000"/>
                </a:solidFill>
                <a:ea typeface="Open Sans" charset="0"/>
                <a:cs typeface="Open Sans" charset="0"/>
              </a:rPr>
              <a:t>  </a:t>
            </a:r>
            <a:r>
              <a:rPr lang="en-US" sz="4400" dirty="0">
                <a:solidFill>
                  <a:srgbClr val="000000"/>
                </a:solidFill>
                <a:ea typeface="Open Sans" charset="0"/>
                <a:cs typeface="Open Sans" charset="0"/>
              </a:rPr>
              <a:t>Design a system to provide real-time control 			feedback to the deposition</a:t>
            </a:r>
          </a:p>
          <a:p>
            <a:endParaRPr lang="en-US" sz="4400" dirty="0">
              <a:solidFill>
                <a:srgbClr val="000000"/>
              </a:solidFill>
              <a:ea typeface="Open Sans" charset="0"/>
              <a:cs typeface="Open Sans" charset="0"/>
            </a:endParaRPr>
          </a:p>
        </p:txBody>
      </p:sp>
      <p:grpSp>
        <p:nvGrpSpPr>
          <p:cNvPr id="33" name="Group 32" descr="Section Header and gold boundless bar"/>
          <p:cNvGrpSpPr/>
          <p:nvPr/>
        </p:nvGrpSpPr>
        <p:grpSpPr>
          <a:xfrm>
            <a:off x="29870400" y="8552873"/>
            <a:ext cx="12138876" cy="2062103"/>
            <a:chOff x="8956548" y="11722608"/>
            <a:chExt cx="6972300" cy="1546578"/>
          </a:xfrm>
        </p:grpSpPr>
        <p:sp>
          <p:nvSpPr>
            <p:cNvPr id="34" name="TextBox 33" descr="Section Header "/>
            <p:cNvSpPr txBox="1"/>
            <p:nvPr/>
          </p:nvSpPr>
          <p:spPr>
            <a:xfrm>
              <a:off x="8956548" y="11722608"/>
              <a:ext cx="6972300" cy="1546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 dirty="0">
                  <a:latin typeface="Encode Sans Normal Black" charset="0"/>
                  <a:ea typeface="Encode Sans Normal Black" charset="0"/>
                  <a:cs typeface="Encode Sans Normal Black" charset="0"/>
                </a:rPr>
                <a:t>Gaussian Parameter Estimation</a:t>
              </a:r>
            </a:p>
          </p:txBody>
        </p:sp>
        <p:pic>
          <p:nvPicPr>
            <p:cNvPr id="35" name="Picture 34" descr="gold boundless bar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895" y="12514189"/>
              <a:ext cx="1399032" cy="112776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30068274" y="30260913"/>
            <a:ext cx="9296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Open Sans" charset="0"/>
                <a:ea typeface="Open Sans" charset="0"/>
                <a:cs typeface="Open Sans" charset="0"/>
              </a:rPr>
              <a:t>[1]  J. Duarte et al 2018 JINST 13 P07027</a:t>
            </a:r>
          </a:p>
        </p:txBody>
      </p:sp>
      <p:pic>
        <p:nvPicPr>
          <p:cNvPr id="47" name="Picture 46" descr="Gold Boundless Bar" title="Gold Boundless Ba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55" y="4058445"/>
            <a:ext cx="5169408" cy="1267968"/>
          </a:xfrm>
          <a:prstGeom prst="rect">
            <a:avLst/>
          </a:prstGeom>
        </p:spPr>
      </p:pic>
      <p:cxnSp>
        <p:nvCxnSpPr>
          <p:cNvPr id="5" name="Straight Connector 4" descr="Gold rule line divider"/>
          <p:cNvCxnSpPr>
            <a:cxnSpLocks/>
          </p:cNvCxnSpPr>
          <p:nvPr/>
        </p:nvCxnSpPr>
        <p:spPr>
          <a:xfrm>
            <a:off x="14630400" y="8686800"/>
            <a:ext cx="0" cy="23317200"/>
          </a:xfrm>
          <a:prstGeom prst="line">
            <a:avLst/>
          </a:prstGeom>
          <a:ln w="28575">
            <a:solidFill>
              <a:srgbClr val="E8D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 descr="Gold rule line divider"/>
          <p:cNvCxnSpPr>
            <a:cxnSpLocks/>
          </p:cNvCxnSpPr>
          <p:nvPr/>
        </p:nvCxnSpPr>
        <p:spPr>
          <a:xfrm>
            <a:off x="29260800" y="8686800"/>
            <a:ext cx="0" cy="23317200"/>
          </a:xfrm>
          <a:prstGeom prst="line">
            <a:avLst/>
          </a:prstGeom>
          <a:ln w="28575">
            <a:solidFill>
              <a:srgbClr val="E8D3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White Block W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4555" y="4326720"/>
            <a:ext cx="5117003" cy="3458005"/>
          </a:xfrm>
          <a:prstGeom prst="rect">
            <a:avLst/>
          </a:prstGeom>
        </p:spPr>
      </p:pic>
      <p:grpSp>
        <p:nvGrpSpPr>
          <p:cNvPr id="6" name="Group 5" descr="Section Header and gold boundless bar">
            <a:extLst>
              <a:ext uri="{FF2B5EF4-FFF2-40B4-BE49-F238E27FC236}">
                <a16:creationId xmlns:a16="http://schemas.microsoft.com/office/drawing/2014/main" id="{DCA933D4-DD96-0845-D19D-9CBA9D62B4E8}"/>
              </a:ext>
            </a:extLst>
          </p:cNvPr>
          <p:cNvGrpSpPr/>
          <p:nvPr/>
        </p:nvGrpSpPr>
        <p:grpSpPr>
          <a:xfrm>
            <a:off x="1279727" y="20816284"/>
            <a:ext cx="9296401" cy="1205811"/>
            <a:chOff x="8956548" y="11722608"/>
            <a:chExt cx="6972300" cy="904357"/>
          </a:xfrm>
        </p:grpSpPr>
        <p:sp>
          <p:nvSpPr>
            <p:cNvPr id="7" name="TextBox 6" descr="Section Header placeholder">
              <a:extLst>
                <a:ext uri="{FF2B5EF4-FFF2-40B4-BE49-F238E27FC236}">
                  <a16:creationId xmlns:a16="http://schemas.microsoft.com/office/drawing/2014/main" id="{F98F2EE5-8B35-A19D-4350-AFDB90BB9AAB}"/>
                </a:ext>
              </a:extLst>
            </p:cNvPr>
            <p:cNvSpPr txBox="1"/>
            <p:nvPr/>
          </p:nvSpPr>
          <p:spPr>
            <a:xfrm>
              <a:off x="8956548" y="11722608"/>
              <a:ext cx="6972300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 dirty="0">
                  <a:latin typeface="Encode Sans Normal Black" charset="0"/>
                  <a:ea typeface="Encode Sans Normal Black" charset="0"/>
                  <a:cs typeface="Encode Sans Normal Black" charset="0"/>
                </a:rPr>
                <a:t>Goal</a:t>
              </a:r>
            </a:p>
          </p:txBody>
        </p:sp>
        <p:pic>
          <p:nvPicPr>
            <p:cNvPr id="8" name="Picture 7" descr="gold boundless bar">
              <a:extLst>
                <a:ext uri="{FF2B5EF4-FFF2-40B4-BE49-F238E27FC236}">
                  <a16:creationId xmlns:a16="http://schemas.microsoft.com/office/drawing/2014/main" id="{C5D118AC-C310-BF3D-9F77-5BAF6186A0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895" y="12514189"/>
              <a:ext cx="1399032" cy="112776"/>
            </a:xfrm>
            <a:prstGeom prst="rect">
              <a:avLst/>
            </a:prstGeom>
          </p:spPr>
        </p:pic>
      </p:grpSp>
      <p:pic>
        <p:nvPicPr>
          <p:cNvPr id="24" name="Picture 23" descr="A picture containing text, diagram, font, line&#10;&#10;Description automatically generated">
            <a:extLst>
              <a:ext uri="{FF2B5EF4-FFF2-40B4-BE49-F238E27FC236}">
                <a16:creationId xmlns:a16="http://schemas.microsoft.com/office/drawing/2014/main" id="{9DDA7AFE-7C07-59B3-6A63-D30F520BCF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1942" y="24863141"/>
            <a:ext cx="12986664" cy="5859437"/>
          </a:xfrm>
          <a:prstGeom prst="rect">
            <a:avLst/>
          </a:prstGeom>
        </p:spPr>
      </p:pic>
      <p:grpSp>
        <p:nvGrpSpPr>
          <p:cNvPr id="37" name="Group 36" descr="Section Header and gold boundless bar">
            <a:extLst>
              <a:ext uri="{FF2B5EF4-FFF2-40B4-BE49-F238E27FC236}">
                <a16:creationId xmlns:a16="http://schemas.microsoft.com/office/drawing/2014/main" id="{A735B741-286E-B0DE-2860-9816F4605CAA}"/>
              </a:ext>
            </a:extLst>
          </p:cNvPr>
          <p:cNvGrpSpPr/>
          <p:nvPr/>
        </p:nvGrpSpPr>
        <p:grpSpPr>
          <a:xfrm>
            <a:off x="29994863" y="28764393"/>
            <a:ext cx="9296400" cy="1183529"/>
            <a:chOff x="8956548" y="11722607"/>
            <a:chExt cx="6972300" cy="745206"/>
          </a:xfrm>
        </p:grpSpPr>
        <p:sp>
          <p:nvSpPr>
            <p:cNvPr id="38" name="TextBox 37" descr="Section Header ">
              <a:extLst>
                <a:ext uri="{FF2B5EF4-FFF2-40B4-BE49-F238E27FC236}">
                  <a16:creationId xmlns:a16="http://schemas.microsoft.com/office/drawing/2014/main" id="{5D4D5D08-F3D5-85DC-D1BD-7EA4FA3751F0}"/>
                </a:ext>
              </a:extLst>
            </p:cNvPr>
            <p:cNvSpPr txBox="1"/>
            <p:nvPr/>
          </p:nvSpPr>
          <p:spPr>
            <a:xfrm>
              <a:off x="8956548" y="11722607"/>
              <a:ext cx="6972300" cy="678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 dirty="0">
                  <a:latin typeface="Encode Sans Normal Black" charset="0"/>
                  <a:ea typeface="Encode Sans Normal Black" charset="0"/>
                  <a:cs typeface="Encode Sans Normal Black" charset="0"/>
                </a:rPr>
                <a:t>References</a:t>
              </a:r>
              <a:endParaRPr lang="en-US" sz="5333" b="1" dirty="0">
                <a:latin typeface="Encode Sans Normal Black" charset="0"/>
                <a:ea typeface="Encode Sans Normal Black" charset="0"/>
                <a:cs typeface="Encode Sans Normal Black" charset="0"/>
              </a:endParaRPr>
            </a:p>
          </p:txBody>
        </p:sp>
        <p:pic>
          <p:nvPicPr>
            <p:cNvPr id="42" name="Picture 41" descr="gold boundless bar">
              <a:extLst>
                <a:ext uri="{FF2B5EF4-FFF2-40B4-BE49-F238E27FC236}">
                  <a16:creationId xmlns:a16="http://schemas.microsoft.com/office/drawing/2014/main" id="{EB1E9F9C-DC61-8706-7956-2E21F93FE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606" y="12355037"/>
              <a:ext cx="1399032" cy="112776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8A2F916A-5A4A-A20F-1FE5-96B076454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026" y="13702865"/>
            <a:ext cx="9990384" cy="3884112"/>
          </a:xfrm>
          <a:prstGeom prst="rect">
            <a:avLst/>
          </a:prstGeom>
        </p:spPr>
      </p:pic>
      <p:pic>
        <p:nvPicPr>
          <p:cNvPr id="51" name="Picture 50" descr="A graph of 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2D29C129-EFBD-57D7-4CB5-DC2E4D464AF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r="49300" b="26795"/>
          <a:stretch/>
        </p:blipFill>
        <p:spPr>
          <a:xfrm>
            <a:off x="36294152" y="13080621"/>
            <a:ext cx="7342967" cy="5963801"/>
          </a:xfrm>
          <a:prstGeom prst="rect">
            <a:avLst/>
          </a:prstGeom>
        </p:spPr>
      </p:pic>
      <p:pic>
        <p:nvPicPr>
          <p:cNvPr id="57" name="Picture 56" descr="A graph of a light&#10;&#10;Description automatically generated with medium confidence">
            <a:extLst>
              <a:ext uri="{FF2B5EF4-FFF2-40B4-BE49-F238E27FC236}">
                <a16:creationId xmlns:a16="http://schemas.microsoft.com/office/drawing/2014/main" id="{4355AF98-A2C8-43EA-C6CE-E6627EE7CFF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r="50000" b="26309"/>
          <a:stretch/>
        </p:blipFill>
        <p:spPr>
          <a:xfrm>
            <a:off x="29425541" y="13240321"/>
            <a:ext cx="7193819" cy="59638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3F0E871D-F200-7A5D-24A4-31A270092165}"/>
              </a:ext>
            </a:extLst>
          </p:cNvPr>
          <p:cNvSpPr txBox="1"/>
          <p:nvPr/>
        </p:nvSpPr>
        <p:spPr>
          <a:xfrm>
            <a:off x="1317655" y="18043671"/>
            <a:ext cx="126966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An electron beam is directed at a surface, and the resulting diffraction pattern reveals information about the surface structure and crystalline quality.</a:t>
            </a:r>
          </a:p>
        </p:txBody>
      </p:sp>
      <p:grpSp>
        <p:nvGrpSpPr>
          <p:cNvPr id="59" name="Group 58" descr="Section Header and gold boundless bar">
            <a:extLst>
              <a:ext uri="{FF2B5EF4-FFF2-40B4-BE49-F238E27FC236}">
                <a16:creationId xmlns:a16="http://schemas.microsoft.com/office/drawing/2014/main" id="{B25AB9A3-6689-9923-15CC-565078125F3A}"/>
              </a:ext>
            </a:extLst>
          </p:cNvPr>
          <p:cNvGrpSpPr/>
          <p:nvPr/>
        </p:nvGrpSpPr>
        <p:grpSpPr>
          <a:xfrm>
            <a:off x="1334380" y="8812713"/>
            <a:ext cx="9296401" cy="1205811"/>
            <a:chOff x="8956548" y="11722608"/>
            <a:chExt cx="6972300" cy="904357"/>
          </a:xfrm>
        </p:grpSpPr>
        <p:sp>
          <p:nvSpPr>
            <p:cNvPr id="61" name="TextBox 60" descr="Section Header placeholder">
              <a:extLst>
                <a:ext uri="{FF2B5EF4-FFF2-40B4-BE49-F238E27FC236}">
                  <a16:creationId xmlns:a16="http://schemas.microsoft.com/office/drawing/2014/main" id="{10C0F041-51C8-408C-9B1A-DFCD27CBE040}"/>
                </a:ext>
              </a:extLst>
            </p:cNvPr>
            <p:cNvSpPr txBox="1"/>
            <p:nvPr/>
          </p:nvSpPr>
          <p:spPr>
            <a:xfrm>
              <a:off x="8956548" y="11722608"/>
              <a:ext cx="6972300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400" b="1" dirty="0">
                  <a:latin typeface="Encode Sans Normal Black" charset="0"/>
                  <a:ea typeface="Encode Sans Normal Black" charset="0"/>
                  <a:cs typeface="Encode Sans Normal Black" charset="0"/>
                </a:rPr>
                <a:t>Introduction</a:t>
              </a:r>
            </a:p>
          </p:txBody>
        </p:sp>
        <p:pic>
          <p:nvPicPr>
            <p:cNvPr id="62" name="Picture 61" descr="gold boundless bar">
              <a:extLst>
                <a:ext uri="{FF2B5EF4-FFF2-40B4-BE49-F238E27FC236}">
                  <a16:creationId xmlns:a16="http://schemas.microsoft.com/office/drawing/2014/main" id="{3319E36D-1603-D13C-010C-EA1ED5EF9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895" y="12514189"/>
              <a:ext cx="1399032" cy="112776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C50BF6E-1DDA-231F-AD17-F681AFD2EFF7}"/>
              </a:ext>
            </a:extLst>
          </p:cNvPr>
          <p:cNvSpPr txBox="1"/>
          <p:nvPr/>
        </p:nvSpPr>
        <p:spPr>
          <a:xfrm>
            <a:off x="1273215" y="22316493"/>
            <a:ext cx="126966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Deploy a machine learning based RHEED analysis on an FPGA using HLS4ML to provide real time insights and lower costs.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407248E-AD42-815F-CAD7-7E23ED964262}"/>
              </a:ext>
            </a:extLst>
          </p:cNvPr>
          <p:cNvSpPr txBox="1"/>
          <p:nvPr/>
        </p:nvSpPr>
        <p:spPr>
          <a:xfrm>
            <a:off x="15426802" y="13764558"/>
            <a:ext cx="12833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dirty="0"/>
          </a:p>
          <a:p>
            <a:endParaRPr lang="en-US" sz="44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D69B52C-2A7A-507A-BC6A-69F40D3442DF}"/>
              </a:ext>
            </a:extLst>
          </p:cNvPr>
          <p:cNvSpPr txBox="1"/>
          <p:nvPr/>
        </p:nvSpPr>
        <p:spPr>
          <a:xfrm>
            <a:off x="29870400" y="10479235"/>
            <a:ext cx="127052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Spots are modeled as gaussians by predicting </a:t>
            </a:r>
            <a:r>
              <a:rPr lang="el-GR" sz="4400" dirty="0"/>
              <a:t>μ</a:t>
            </a:r>
            <a:r>
              <a:rPr lang="en-US" sz="4400" dirty="0"/>
              <a:t>x, </a:t>
            </a:r>
            <a:r>
              <a:rPr lang="el-GR" sz="4400" dirty="0"/>
              <a:t>μ</a:t>
            </a:r>
            <a:r>
              <a:rPr lang="en-US" sz="4400" dirty="0"/>
              <a:t>y​, </a:t>
            </a:r>
            <a:r>
              <a:rPr lang="el-GR" sz="4400" dirty="0"/>
              <a:t>σ</a:t>
            </a:r>
            <a:r>
              <a:rPr lang="en-US" sz="4400" dirty="0"/>
              <a:t>x^2, </a:t>
            </a:r>
            <a:r>
              <a:rPr lang="el-GR" sz="4400" dirty="0"/>
              <a:t>σ</a:t>
            </a:r>
            <a:r>
              <a:rPr lang="en-US" sz="4400" dirty="0"/>
              <a:t>y^2, and </a:t>
            </a:r>
            <a:r>
              <a:rPr lang="el-GR" sz="4400" dirty="0"/>
              <a:t>θ</a:t>
            </a:r>
            <a:r>
              <a:rPr lang="en-US" sz="4400" dirty="0"/>
              <a:t> with a CNN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B61458E5-C587-055F-7C36-774E21CAB9C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1211"/>
          <a:stretch/>
        </p:blipFill>
        <p:spPr>
          <a:xfrm>
            <a:off x="14895423" y="9665314"/>
            <a:ext cx="13557904" cy="10437374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038611A6-9FE6-0457-098F-A857DB9E4BAC}"/>
              </a:ext>
            </a:extLst>
          </p:cNvPr>
          <p:cNvSpPr txBox="1"/>
          <p:nvPr/>
        </p:nvSpPr>
        <p:spPr>
          <a:xfrm>
            <a:off x="30347759" y="12414026"/>
            <a:ext cx="559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True Single Spot Image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836D980-6D63-663C-061F-C17A73967A81}"/>
              </a:ext>
            </a:extLst>
          </p:cNvPr>
          <p:cNvSpPr txBox="1"/>
          <p:nvPr/>
        </p:nvSpPr>
        <p:spPr>
          <a:xfrm>
            <a:off x="36423022" y="12405337"/>
            <a:ext cx="7315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Estimated Parameter Reconstruction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2AEA7E4-A4D8-FC63-E639-E72FE05BE9FD}"/>
              </a:ext>
            </a:extLst>
          </p:cNvPr>
          <p:cNvSpPr txBox="1"/>
          <p:nvPr/>
        </p:nvSpPr>
        <p:spPr>
          <a:xfrm>
            <a:off x="29901512" y="19440025"/>
            <a:ext cx="12802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Training loss of 0.0005566 when comparing the original image to a reconstructed image with a MSE loss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9EF7A18-CF68-407F-1EB2-5D095632E686}"/>
              </a:ext>
            </a:extLst>
          </p:cNvPr>
          <p:cNvSpPr txBox="1"/>
          <p:nvPr/>
        </p:nvSpPr>
        <p:spPr>
          <a:xfrm>
            <a:off x="12933575" y="30817530"/>
            <a:ext cx="88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[1]</a:t>
            </a:r>
          </a:p>
        </p:txBody>
      </p:sp>
      <p:pic>
        <p:nvPicPr>
          <p:cNvPr id="12" name="Picture 11" descr="A black background with yellow and green numbers&#10;&#10;Description automatically generated">
            <a:extLst>
              <a:ext uri="{FF2B5EF4-FFF2-40B4-BE49-F238E27FC236}">
                <a16:creationId xmlns:a16="http://schemas.microsoft.com/office/drawing/2014/main" id="{2260199F-4014-C91B-A85C-FFE2518C1F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84702" y="5117250"/>
            <a:ext cx="5704177" cy="2386061"/>
          </a:xfrm>
          <a:prstGeom prst="rect">
            <a:avLst/>
          </a:prstGeom>
        </p:spPr>
      </p:pic>
      <p:pic>
        <p:nvPicPr>
          <p:cNvPr id="23" name="Picture 22" descr="A yellow letter on a black background&#10;&#10;Description automatically generated">
            <a:extLst>
              <a:ext uri="{FF2B5EF4-FFF2-40B4-BE49-F238E27FC236}">
                <a16:creationId xmlns:a16="http://schemas.microsoft.com/office/drawing/2014/main" id="{652E5F5E-3D6B-D690-1DC7-A1460E7CA9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38912" y="2793501"/>
            <a:ext cx="7518400" cy="1905000"/>
          </a:xfrm>
          <a:prstGeom prst="rect">
            <a:avLst/>
          </a:prstGeom>
        </p:spPr>
      </p:pic>
      <p:pic>
        <p:nvPicPr>
          <p:cNvPr id="36" name="Picture 35" descr="A yellow letter and numbers on a black background&#10;&#10;Description automatically generated">
            <a:extLst>
              <a:ext uri="{FF2B5EF4-FFF2-40B4-BE49-F238E27FC236}">
                <a16:creationId xmlns:a16="http://schemas.microsoft.com/office/drawing/2014/main" id="{25D4929B-F6F7-15D4-555B-EAC3E215294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498779" y="4668766"/>
            <a:ext cx="3908398" cy="3180518"/>
          </a:xfrm>
          <a:prstGeom prst="rect">
            <a:avLst/>
          </a:prstGeom>
        </p:spPr>
      </p:pic>
      <p:pic>
        <p:nvPicPr>
          <p:cNvPr id="43" name="Picture 42" descr="A logo of a globe with a gold circle&#10;&#10;Description automatically generated with medium confidence">
            <a:extLst>
              <a:ext uri="{FF2B5EF4-FFF2-40B4-BE49-F238E27FC236}">
                <a16:creationId xmlns:a16="http://schemas.microsoft.com/office/drawing/2014/main" id="{8AD9D138-D97D-C0C3-98B0-19594E19FEB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471873" y="29089033"/>
            <a:ext cx="3321047" cy="332104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EA6C294-6A39-D205-FB31-FFE0CF6B32D1}"/>
              </a:ext>
            </a:extLst>
          </p:cNvPr>
          <p:cNvSpPr txBox="1"/>
          <p:nvPr/>
        </p:nvSpPr>
        <p:spPr>
          <a:xfrm>
            <a:off x="40036184" y="28764397"/>
            <a:ext cx="354219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555555"/>
                </a:solidFill>
                <a:effectLst/>
                <a:latin typeface="Lato" panose="020F0502020204030203" pitchFamily="34" charset="77"/>
              </a:rPr>
              <a:t>NSF: MRI: Development of Heterogeneous Edge Computing Platform for Real-Time Scientific Machine Learning (2215789)</a:t>
            </a:r>
            <a:endParaRPr lang="en-US" dirty="0">
              <a:solidFill>
                <a:srgbClr val="555555"/>
              </a:solidFill>
              <a:effectLst/>
              <a:latin typeface="Lato" panose="020F0502020204030203" pitchFamily="34" charset="77"/>
            </a:endParaRPr>
          </a:p>
          <a:p>
            <a:r>
              <a:rPr lang="en-US" i="1" dirty="0">
                <a:solidFill>
                  <a:srgbClr val="555555"/>
                </a:solidFill>
                <a:effectLst/>
                <a:latin typeface="Lato" panose="020F0502020204030203" pitchFamily="34" charset="77"/>
              </a:rPr>
              <a:t>NSF: MRI: Development of a Platform for Accessible Data-Intensive Science and Engineering (2320600)</a:t>
            </a:r>
            <a:endParaRPr lang="en-US" dirty="0">
              <a:solidFill>
                <a:srgbClr val="555555"/>
              </a:solidFill>
              <a:effectLst/>
              <a:latin typeface="Lato" panose="020F0502020204030203" pitchFamily="34" charset="77"/>
            </a:endParaRPr>
          </a:p>
          <a:p>
            <a:r>
              <a:rPr lang="en-US" i="1" dirty="0">
                <a:solidFill>
                  <a:srgbClr val="555555"/>
                </a:solidFill>
                <a:effectLst/>
                <a:latin typeface="Lato" panose="020F0502020204030203" pitchFamily="34" charset="77"/>
              </a:rPr>
              <a:t>DOE: Real-time Data Reduction Codesign at the Extreme Edge for Science</a:t>
            </a:r>
            <a:endParaRPr lang="en-US" dirty="0">
              <a:solidFill>
                <a:srgbClr val="555555"/>
              </a:solidFill>
              <a:effectLst/>
              <a:latin typeface="Lato" panose="020F0502020204030203" pitchFamily="34" charset="77"/>
            </a:endParaRPr>
          </a:p>
          <a:p>
            <a:r>
              <a:rPr lang="en-US" i="1" dirty="0">
                <a:solidFill>
                  <a:srgbClr val="555555"/>
                </a:solidFill>
                <a:effectLst/>
                <a:latin typeface="Lato" panose="020F0502020204030203" pitchFamily="34" charset="77"/>
              </a:rPr>
              <a:t>ARL: Collaborative for Hierarchical Agile and Responsive Materials (CHARM)  (W911NF-19-2-0119)</a:t>
            </a:r>
            <a:endParaRPr lang="en-US" dirty="0">
              <a:solidFill>
                <a:srgbClr val="555555"/>
              </a:solidFill>
              <a:effectLst/>
              <a:latin typeface="Lato" panose="020F0502020204030203" pitchFamily="34" charset="77"/>
            </a:endParaRPr>
          </a:p>
        </p:txBody>
      </p:sp>
      <p:pic>
        <p:nvPicPr>
          <p:cNvPr id="46" name="Picture 4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3CC76D5-3DD3-3D3B-C6FB-9435979C18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345" y="11714124"/>
            <a:ext cx="6004457" cy="641124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5" name="Picture 14" descr="A diagram of crop&#10;&#10;Description automatically generated">
            <a:extLst>
              <a:ext uri="{FF2B5EF4-FFF2-40B4-BE49-F238E27FC236}">
                <a16:creationId xmlns:a16="http://schemas.microsoft.com/office/drawing/2014/main" id="{2F2A9259-F5CE-7C3D-7B65-4417C7BD3D8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802321" y="20163300"/>
            <a:ext cx="6333226" cy="122467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7728BB8-0AB0-F4FC-F639-FA2D818E652D}"/>
              </a:ext>
            </a:extLst>
          </p:cNvPr>
          <p:cNvSpPr txBox="1"/>
          <p:nvPr/>
        </p:nvSpPr>
        <p:spPr>
          <a:xfrm>
            <a:off x="21354638" y="25176586"/>
            <a:ext cx="6676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Either in hardware or a custom </a:t>
            </a:r>
            <a:r>
              <a:rPr lang="en-US" sz="4400" dirty="0" err="1"/>
              <a:t>Keras</a:t>
            </a:r>
            <a:r>
              <a:rPr lang="en-US" sz="4400" dirty="0"/>
              <a:t> layer to lower resources used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DECB95-6C5F-673B-F6EF-32C5D2DCABD2}"/>
              </a:ext>
            </a:extLst>
          </p:cNvPr>
          <p:cNvSpPr txBox="1"/>
          <p:nvPr/>
        </p:nvSpPr>
        <p:spPr>
          <a:xfrm>
            <a:off x="21412200" y="20600371"/>
            <a:ext cx="60959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YOLO-style CNN to predict bounding boxes for spots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F2948F-B4B7-3DB6-D41D-587F5A33AC80}"/>
              </a:ext>
            </a:extLst>
          </p:cNvPr>
          <p:cNvSpPr txBox="1"/>
          <p:nvPr/>
        </p:nvSpPr>
        <p:spPr>
          <a:xfrm>
            <a:off x="21448241" y="30026281"/>
            <a:ext cx="64894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Run the crops through the same set of layers</a:t>
            </a:r>
          </a:p>
        </p:txBody>
      </p:sp>
      <p:pic>
        <p:nvPicPr>
          <p:cNvPr id="28" name="Picture 27" descr="gold boundless bar">
            <a:extLst>
              <a:ext uri="{FF2B5EF4-FFF2-40B4-BE49-F238E27FC236}">
                <a16:creationId xmlns:a16="http://schemas.microsoft.com/office/drawing/2014/main" id="{D1AE95E4-DB46-9C44-F12C-A2B41AC58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3908" y="9710209"/>
            <a:ext cx="2435735" cy="15036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DE0198D-32C3-583E-6878-5C2230D38A14}"/>
              </a:ext>
            </a:extLst>
          </p:cNvPr>
          <p:cNvSpPr txBox="1"/>
          <p:nvPr/>
        </p:nvSpPr>
        <p:spPr>
          <a:xfrm>
            <a:off x="223039" y="32086914"/>
            <a:ext cx="570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Submission #126</a:t>
            </a:r>
          </a:p>
        </p:txBody>
      </p:sp>
      <p:pic>
        <p:nvPicPr>
          <p:cNvPr id="48" name="Picture 47" descr="A logo with text on it&#10;&#10;Description automatically generated">
            <a:extLst>
              <a:ext uri="{FF2B5EF4-FFF2-40B4-BE49-F238E27FC236}">
                <a16:creationId xmlns:a16="http://schemas.microsoft.com/office/drawing/2014/main" id="{CC970986-655B-A2F0-0D6B-89CD52BA907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442864" y="1846533"/>
            <a:ext cx="4876836" cy="243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6749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11824</TotalTime>
  <Words>379</Words>
  <Application>Microsoft Office PowerPoint</Application>
  <PresentationFormat>Custom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Encode Sans Normal Black</vt:lpstr>
      <vt:lpstr>Lato</vt:lpstr>
      <vt:lpstr>Open Sans</vt:lpstr>
      <vt:lpstr>Office Theme</vt:lpstr>
      <vt:lpstr>Accelerating RHEED Analysis with FPGA-Optimized Neural Networks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HERE</dc:title>
  <dc:creator>Sydney Brown</dc:creator>
  <cp:lastModifiedBy>Scott Hauck</cp:lastModifiedBy>
  <cp:revision>38</cp:revision>
  <dcterms:created xsi:type="dcterms:W3CDTF">2018-02-06T21:34:11Z</dcterms:created>
  <dcterms:modified xsi:type="dcterms:W3CDTF">2024-10-25T22:15:45Z</dcterms:modified>
</cp:coreProperties>
</file>