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6858000" cy="9144000"/>
  <p:embeddedFontLst>
    <p:embeddedFont>
      <p:font typeface="Encode Sans" panose="020B0604020202020204" charset="0"/>
      <p:regular r:id="rId4"/>
      <p:bold r:id="rId5"/>
    </p:embeddedFon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FBAE40"/>
          </p15:clr>
        </p15:guide>
        <p15:guide id="2" pos="22872">
          <p15:clr>
            <a:srgbClr val="FBAE40"/>
          </p15:clr>
        </p15:guide>
        <p15:guide id="3" pos="4056">
          <p15:clr>
            <a:srgbClr val="FBAE40"/>
          </p15:clr>
        </p15:guide>
        <p15:guide id="4" orient="horz" pos="960">
          <p15:clr>
            <a:srgbClr val="FBAE40"/>
          </p15:clr>
        </p15:guide>
        <p15:guide id="5" orient="horz" pos="3072">
          <p15:clr>
            <a:srgbClr val="FBAE40"/>
          </p15:clr>
        </p15:guide>
        <p15:guide id="6" orient="horz" pos="2500">
          <p15:clr>
            <a:srgbClr val="FBAE40"/>
          </p15:clr>
        </p15:guide>
        <p15:guide id="7" orient="horz" pos="19992">
          <p15:clr>
            <a:srgbClr val="FBAE40"/>
          </p15:clr>
        </p15:guide>
        <p15:guide id="8" pos="744">
          <p15:clr>
            <a:srgbClr val="FBAE40"/>
          </p15:clr>
        </p15:guide>
        <p15:guide id="9" pos="6168">
          <p15:clr>
            <a:srgbClr val="FBAE40"/>
          </p15:clr>
        </p15:guide>
        <p15:guide id="10" orient="horz" pos="19104">
          <p15:clr>
            <a:srgbClr val="FBAE4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oSl2JHxrYkyTtnWon6ZrOKqiW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8D576-E7A9-4AA8-F600-3E9181A25163}" v="44" dt="2023-10-26T22:47:16.430"/>
    <p1510:client id="{6ED45CB8-4CCE-446F-D662-B1CC15D289EB}" v="1084" dt="2023-10-26T17:56:23.068"/>
    <p1510:client id="{DA6E2674-43AD-4269-93AC-B144DF6B9F15}" v="2872" dt="2023-10-22T18:52:00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1482" y="72"/>
      </p:cViewPr>
      <p:guideLst>
        <p:guide orient="horz" pos="2784"/>
        <p:guide pos="22872"/>
        <p:guide pos="4056"/>
        <p:guide orient="horz" pos="960"/>
        <p:guide orient="horz" pos="3072"/>
        <p:guide orient="horz" pos="2500"/>
        <p:guide orient="horz" pos="19992"/>
        <p:guide pos="744"/>
        <p:guide pos="6168"/>
        <p:guide orient="horz" pos="19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23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339c885a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4339c885a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Horizontal Version</a:t>
            </a:r>
            <a:endParaRPr/>
          </a:p>
        </p:txBody>
      </p:sp>
      <p:sp>
        <p:nvSpPr>
          <p:cNvPr id="118" name="Google Shape;118;g24339c885ab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3">
            <a:alphaModFix/>
          </a:blip>
          <a:srcRect r="86322"/>
          <a:stretch/>
        </p:blipFill>
        <p:spPr>
          <a:xfrm>
            <a:off x="-101601" y="1070649"/>
            <a:ext cx="6021138" cy="381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8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1601" y="1070649"/>
            <a:ext cx="44019216" cy="381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 txBox="1"/>
          <p:nvPr/>
        </p:nvSpPr>
        <p:spPr>
          <a:xfrm>
            <a:off x="38912800" y="1231900"/>
            <a:ext cx="4978400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00"/>
              <a:buFont typeface="Arial"/>
              <a:buNone/>
            </a:pPr>
            <a:r>
              <a:rPr lang="en-US" sz="2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339c885ab_0_9"/>
          <p:cNvSpPr txBox="1"/>
          <p:nvPr/>
        </p:nvSpPr>
        <p:spPr>
          <a:xfrm>
            <a:off x="7086600" y="972402"/>
            <a:ext cx="304146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800" dirty="0">
                <a:solidFill>
                  <a:schemeClr val="lt1"/>
                </a:solidFill>
                <a:latin typeface="Encode Sans"/>
                <a:sym typeface="Encode Sans"/>
              </a:rPr>
              <a:t>Evaluating the Quality of HLS4ML's CNN Implementations on FPGAs</a:t>
            </a:r>
            <a:endParaRPr lang="en-US" sz="8800" dirty="0">
              <a:solidFill>
                <a:schemeClr val="lt1"/>
              </a:solidFill>
              <a:latin typeface="Encode Sans"/>
            </a:endParaRPr>
          </a:p>
        </p:txBody>
      </p:sp>
      <p:sp>
        <p:nvSpPr>
          <p:cNvPr id="121" name="Google Shape;121;g24339c885ab_0_9"/>
          <p:cNvSpPr txBox="1"/>
          <p:nvPr/>
        </p:nvSpPr>
        <p:spPr>
          <a:xfrm>
            <a:off x="7110558" y="3949063"/>
            <a:ext cx="29489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200"/>
            </a:pPr>
            <a:r>
              <a:rPr lang="en-US" sz="4400" b="1" dirty="0">
                <a:solidFill>
                  <a:srgbClr val="B7A57A"/>
                </a:solidFill>
                <a:latin typeface="Encode Sans"/>
                <a:ea typeface="Encode Sans"/>
                <a:cs typeface="Encode Sans"/>
                <a:sym typeface="Encode Sans"/>
              </a:rPr>
              <a:t>Caroline Johnson, Waiz Khan, Matthew Bavier, Oleh Kondratyuk, Trinh Nguyen, Stephany Ayala-Cerna, Aidan Short, Anatoliy Martynyuk, Scott Hauck, Shih-Chieh Hsu, and Geoff Jones</a:t>
            </a:r>
            <a:endParaRPr lang="en-US" sz="4400" b="0" i="0" u="none" strike="noStrike" cap="none" dirty="0">
              <a:solidFill>
                <a:srgbClr val="000000"/>
              </a:solidFill>
              <a:latin typeface="Encode Sans"/>
              <a:cs typeface="Arial"/>
            </a:endParaRPr>
          </a:p>
        </p:txBody>
      </p:sp>
      <p:sp>
        <p:nvSpPr>
          <p:cNvPr id="3" name="Google Shape;43;g24339c885ab_3_7">
            <a:extLst>
              <a:ext uri="{FF2B5EF4-FFF2-40B4-BE49-F238E27FC236}">
                <a16:creationId xmlns:a16="http://schemas.microsoft.com/office/drawing/2014/main" id="{05B6B2C9-CB91-D6E6-8974-6AA2A989A2CA}"/>
              </a:ext>
            </a:extLst>
          </p:cNvPr>
          <p:cNvSpPr txBox="1"/>
          <p:nvPr/>
        </p:nvSpPr>
        <p:spPr>
          <a:xfrm>
            <a:off x="1181100" y="8189783"/>
            <a:ext cx="12190509" cy="714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Machine learning requires fast computation over large datasets.</a:t>
            </a:r>
            <a:endParaRPr lang="en-US" dirty="0">
              <a:solidFill>
                <a:schemeClr val="dk2"/>
              </a:solidFill>
              <a:ea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Clr>
                <a:schemeClr val="dk2"/>
              </a:buClr>
              <a:buSzPts val="2500"/>
            </a:pPr>
            <a:endParaRPr lang="en-US" dirty="0">
              <a:solidFill>
                <a:schemeClr val="dk2"/>
              </a:solidFill>
              <a:ea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dirty="0">
              <a:solidFill>
                <a:schemeClr val="dk2"/>
              </a:solidFill>
              <a:ea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dirty="0">
              <a:solidFill>
                <a:schemeClr val="dk2"/>
              </a:solidFill>
              <a:ea typeface="Open Sans"/>
            </a:endParaRP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Regular computers are easy to program but not fast enough.</a:t>
            </a:r>
          </a:p>
          <a:p>
            <a:pPr marL="443865" indent="-443865">
              <a:lnSpc>
                <a:spcPct val="110000"/>
              </a:lnSpc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Field Programmable Gate Arrays (FPGAs) are hard to program but much faster.</a:t>
            </a:r>
          </a:p>
        </p:txBody>
      </p:sp>
      <p:sp>
        <p:nvSpPr>
          <p:cNvPr id="5" name="Google Shape;44;g24339c885ab_3_7">
            <a:extLst>
              <a:ext uri="{FF2B5EF4-FFF2-40B4-BE49-F238E27FC236}">
                <a16:creationId xmlns:a16="http://schemas.microsoft.com/office/drawing/2014/main" id="{8E009EFB-3AAA-5B94-1A31-5881D6950D5A}"/>
              </a:ext>
            </a:extLst>
          </p:cNvPr>
          <p:cNvSpPr/>
          <p:nvPr/>
        </p:nvSpPr>
        <p:spPr>
          <a:xfrm>
            <a:off x="1181100" y="6962915"/>
            <a:ext cx="121905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Encode Sans"/>
                <a:sym typeface="Encode Sans"/>
              </a:rPr>
              <a:t>Machine Learning &amp; FPGAs</a:t>
            </a:r>
            <a:endParaRPr lang="en-US" dirty="0"/>
          </a:p>
        </p:txBody>
      </p:sp>
      <p:sp>
        <p:nvSpPr>
          <p:cNvPr id="7" name="Google Shape;45;g24339c885ab_3_7">
            <a:extLst>
              <a:ext uri="{FF2B5EF4-FFF2-40B4-BE49-F238E27FC236}">
                <a16:creationId xmlns:a16="http://schemas.microsoft.com/office/drawing/2014/main" id="{B3A49ABC-E023-6783-4076-0EB07682BD68}"/>
              </a:ext>
            </a:extLst>
          </p:cNvPr>
          <p:cNvSpPr txBox="1"/>
          <p:nvPr/>
        </p:nvSpPr>
        <p:spPr>
          <a:xfrm>
            <a:off x="1243982" y="16921628"/>
            <a:ext cx="12189429" cy="135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  <a:buClr>
                <a:schemeClr val="dk2"/>
              </a:buClr>
              <a:buSzPts val="2500"/>
            </a:pPr>
            <a:r>
              <a:rPr lang="en-US" sz="2500" dirty="0">
                <a:solidFill>
                  <a:schemeClr val="dk2"/>
                </a:solidFill>
                <a:ea typeface="Open Sans"/>
              </a:rPr>
              <a:t>High Level Synthesis for Machine Learning (HLS4ML) enables rapid prototyping of Machine Learning models into hardware designs. </a:t>
            </a: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43865" marR="0" lvl="0" indent="-44386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endParaRPr lang="en-US" sz="25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Google Shape;46;g24339c885ab_3_7">
            <a:extLst>
              <a:ext uri="{FF2B5EF4-FFF2-40B4-BE49-F238E27FC236}">
                <a16:creationId xmlns:a16="http://schemas.microsoft.com/office/drawing/2014/main" id="{9933F063-CDAC-E7CE-4581-02F4179C0B9D}"/>
              </a:ext>
            </a:extLst>
          </p:cNvPr>
          <p:cNvSpPr/>
          <p:nvPr/>
        </p:nvSpPr>
        <p:spPr>
          <a:xfrm>
            <a:off x="1305734" y="15782153"/>
            <a:ext cx="12128756" cy="8890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FFFFFF"/>
                </a:solidFill>
                <a:latin typeface="Encode Sans"/>
                <a:sym typeface="Encode Sans"/>
              </a:rPr>
              <a:t>HLS4ML</a:t>
            </a:r>
            <a:endParaRPr lang="en-US" dirty="0"/>
          </a:p>
        </p:txBody>
      </p:sp>
      <p:sp>
        <p:nvSpPr>
          <p:cNvPr id="11" name="Google Shape;50;g24339c885ab_3_7">
            <a:extLst>
              <a:ext uri="{FF2B5EF4-FFF2-40B4-BE49-F238E27FC236}">
                <a16:creationId xmlns:a16="http://schemas.microsoft.com/office/drawing/2014/main" id="{CE921547-A865-30B9-C9BE-A8FB22C870E8}"/>
              </a:ext>
            </a:extLst>
          </p:cNvPr>
          <p:cNvSpPr/>
          <p:nvPr/>
        </p:nvSpPr>
        <p:spPr>
          <a:xfrm>
            <a:off x="1117090" y="22865670"/>
            <a:ext cx="12304671" cy="8890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Encode Sans"/>
                <a:sym typeface="Encode Sans"/>
              </a:rPr>
              <a:t>Our Goal</a:t>
            </a:r>
            <a:endParaRPr lang="en-US" dirty="0"/>
          </a:p>
        </p:txBody>
      </p:sp>
      <p:sp>
        <p:nvSpPr>
          <p:cNvPr id="23" name="Google Shape;88;g24339c885ab_0_56">
            <a:extLst>
              <a:ext uri="{FF2B5EF4-FFF2-40B4-BE49-F238E27FC236}">
                <a16:creationId xmlns:a16="http://schemas.microsoft.com/office/drawing/2014/main" id="{4AACCAB2-6AB4-CC2F-ADE5-2EDD73E1472E}"/>
              </a:ext>
            </a:extLst>
          </p:cNvPr>
          <p:cNvSpPr/>
          <p:nvPr/>
        </p:nvSpPr>
        <p:spPr>
          <a:xfrm>
            <a:off x="28953421" y="6962915"/>
            <a:ext cx="133431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Encode Sans"/>
                <a:sym typeface="Encode Sans"/>
              </a:rPr>
              <a:t>Complex CNN</a:t>
            </a:r>
            <a:endParaRPr lang="en-US" sz="3500" b="1" dirty="0" err="1">
              <a:solidFill>
                <a:srgbClr val="FFFFFF"/>
              </a:solidFill>
              <a:latin typeface="Encode Sans"/>
            </a:endParaRPr>
          </a:p>
        </p:txBody>
      </p:sp>
      <p:sp>
        <p:nvSpPr>
          <p:cNvPr id="27" name="Google Shape;88;g24339c885ab_0_56">
            <a:extLst>
              <a:ext uri="{FF2B5EF4-FFF2-40B4-BE49-F238E27FC236}">
                <a16:creationId xmlns:a16="http://schemas.microsoft.com/office/drawing/2014/main" id="{237BE05B-F99D-55D2-CABC-DF11DE48AEBD}"/>
              </a:ext>
            </a:extLst>
          </p:cNvPr>
          <p:cNvSpPr/>
          <p:nvPr/>
        </p:nvSpPr>
        <p:spPr>
          <a:xfrm>
            <a:off x="28830148" y="24603264"/>
            <a:ext cx="133431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Encode Sans"/>
                <a:sym typeface="Encode Sans"/>
              </a:rPr>
              <a:t>Next Steps</a:t>
            </a:r>
          </a:p>
        </p:txBody>
      </p:sp>
      <p:pic>
        <p:nvPicPr>
          <p:cNvPr id="33" name="Picture 32" descr="A diagram of a network&#10;&#10;Description automatically generated">
            <a:extLst>
              <a:ext uri="{FF2B5EF4-FFF2-40B4-BE49-F238E27FC236}">
                <a16:creationId xmlns:a16="http://schemas.microsoft.com/office/drawing/2014/main" id="{1252CFED-20A8-C341-ED42-E53DBD24A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58" b="334"/>
          <a:stretch/>
        </p:blipFill>
        <p:spPr>
          <a:xfrm>
            <a:off x="3391124" y="8843981"/>
            <a:ext cx="7406144" cy="5036119"/>
          </a:xfrm>
          <a:prstGeom prst="rect">
            <a:avLst/>
          </a:prstGeom>
        </p:spPr>
      </p:pic>
      <p:sp>
        <p:nvSpPr>
          <p:cNvPr id="31" name="Google Shape;45;g24339c885ab_3_7">
            <a:extLst>
              <a:ext uri="{FF2B5EF4-FFF2-40B4-BE49-F238E27FC236}">
                <a16:creationId xmlns:a16="http://schemas.microsoft.com/office/drawing/2014/main" id="{97B79A4B-C9EC-B2D4-49AD-D9B2AA4AC904}"/>
              </a:ext>
            </a:extLst>
          </p:cNvPr>
          <p:cNvSpPr txBox="1"/>
          <p:nvPr/>
        </p:nvSpPr>
        <p:spPr>
          <a:xfrm>
            <a:off x="1306863" y="24121545"/>
            <a:ext cx="12189429" cy="455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chemeClr val="dk2"/>
                </a:solidFill>
                <a:ea typeface="Open Sans"/>
              </a:rPr>
              <a:t>Determine the efficiency of HLS4ML by comparing to hand-written designs.</a:t>
            </a:r>
            <a:br>
              <a:rPr lang="en-US" sz="2500" b="1" dirty="0">
                <a:solidFill>
                  <a:schemeClr val="dk2"/>
                </a:solidFill>
                <a:ea typeface="Open Sans"/>
              </a:rPr>
            </a:br>
            <a:endParaRPr lang="en-US" b="1" dirty="0">
              <a:solidFill>
                <a:schemeClr val="dk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500" dirty="0">
                <a:solidFill>
                  <a:schemeClr val="dk2"/>
                </a:solidFill>
                <a:ea typeface="Open Sans"/>
              </a:rPr>
              <a:t>Efficiency is determined by: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b="1" dirty="0">
                <a:solidFill>
                  <a:schemeClr val="dk2"/>
                </a:solidFill>
                <a:ea typeface="Open Sans"/>
              </a:rPr>
              <a:t>Performance</a:t>
            </a:r>
            <a:br>
              <a:rPr lang="en-US" sz="2500" dirty="0">
                <a:solidFill>
                  <a:schemeClr val="dk2"/>
                </a:solidFill>
                <a:ea typeface="Open Sans"/>
              </a:rPr>
            </a:br>
            <a:r>
              <a:rPr lang="en-US" sz="2500" dirty="0">
                <a:solidFill>
                  <a:schemeClr val="dk2"/>
                </a:solidFill>
                <a:ea typeface="Open Sans"/>
              </a:rPr>
              <a:t>Latency: how long to get one output</a:t>
            </a:r>
            <a:br>
              <a:rPr lang="en-US" sz="2500" dirty="0">
                <a:solidFill>
                  <a:schemeClr val="dk2"/>
                </a:solidFill>
                <a:ea typeface="Open Sans"/>
              </a:rPr>
            </a:br>
            <a:r>
              <a:rPr lang="en-US" sz="2500" dirty="0">
                <a:solidFill>
                  <a:schemeClr val="dk2"/>
                </a:solidFill>
                <a:ea typeface="Open Sans"/>
              </a:rPr>
              <a:t>Initiation Interval (II): how long between successive outputs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b="1" dirty="0">
                <a:solidFill>
                  <a:schemeClr val="dk2"/>
                </a:solidFill>
                <a:ea typeface="Open Sans"/>
              </a:rPr>
              <a:t>Max Resource Usage</a:t>
            </a:r>
            <a:br>
              <a:rPr lang="en-US" sz="2500" dirty="0">
                <a:solidFill>
                  <a:schemeClr val="dk2"/>
                </a:solidFill>
                <a:ea typeface="Open Sans"/>
              </a:rPr>
            </a:b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DSPs: multipliers</a:t>
            </a:r>
            <a:b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</a:b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LUTs: compute logic</a:t>
            </a:r>
            <a:b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</a:b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FFs: hold onto data between cycles</a:t>
            </a:r>
            <a:b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</a:b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BRAMs: large memory units</a:t>
            </a:r>
          </a:p>
        </p:txBody>
      </p:sp>
      <p:pic>
        <p:nvPicPr>
          <p:cNvPr id="35" name="Picture 34" descr="A diagram of a project&#10;&#10;Description automatically generated">
            <a:extLst>
              <a:ext uri="{FF2B5EF4-FFF2-40B4-BE49-F238E27FC236}">
                <a16:creationId xmlns:a16="http://schemas.microsoft.com/office/drawing/2014/main" id="{77FC7F15-A8AA-F816-9B5B-9A27FC2A5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736" y="18290253"/>
            <a:ext cx="9782354" cy="4360462"/>
          </a:xfrm>
          <a:prstGeom prst="rect">
            <a:avLst/>
          </a:prstGeom>
        </p:spPr>
      </p:pic>
      <p:pic>
        <p:nvPicPr>
          <p:cNvPr id="36" name="Picture 35" descr="A diagram of a size and denominated&#10;&#10;Description automatically generated">
            <a:extLst>
              <a:ext uri="{FF2B5EF4-FFF2-40B4-BE49-F238E27FC236}">
                <a16:creationId xmlns:a16="http://schemas.microsoft.com/office/drawing/2014/main" id="{E47358AE-B157-5EDD-A92C-EFEAF3D04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9139" y="17839055"/>
            <a:ext cx="13878645" cy="1692575"/>
          </a:xfrm>
          <a:prstGeom prst="rect">
            <a:avLst/>
          </a:prstGeom>
        </p:spPr>
      </p:pic>
      <p:pic>
        <p:nvPicPr>
          <p:cNvPr id="37" name="Picture 36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F25DD071-35F7-4434-B2E8-3EBCECF94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9465" y="8341428"/>
            <a:ext cx="9658600" cy="3570912"/>
          </a:xfrm>
          <a:prstGeom prst="rect">
            <a:avLst/>
          </a:prstGeom>
        </p:spPr>
      </p:pic>
      <p:pic>
        <p:nvPicPr>
          <p:cNvPr id="38" name="Picture 37" descr="A close-up of a logo&#10;&#10;Description automatically generated">
            <a:extLst>
              <a:ext uri="{FF2B5EF4-FFF2-40B4-BE49-F238E27FC236}">
                <a16:creationId xmlns:a16="http://schemas.microsoft.com/office/drawing/2014/main" id="{671C6809-7CCD-363A-3DE5-1EBEA8FF1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33883" y="9159356"/>
            <a:ext cx="13318321" cy="950212"/>
          </a:xfrm>
          <a:prstGeom prst="rect">
            <a:avLst/>
          </a:prstGeom>
        </p:spPr>
      </p:pic>
      <p:sp>
        <p:nvSpPr>
          <p:cNvPr id="40" name="Google Shape;43;g24339c885ab_3_7">
            <a:extLst>
              <a:ext uri="{FF2B5EF4-FFF2-40B4-BE49-F238E27FC236}">
                <a16:creationId xmlns:a16="http://schemas.microsoft.com/office/drawing/2014/main" id="{B8EA5239-DCB4-965C-CD16-57083262A398}"/>
              </a:ext>
            </a:extLst>
          </p:cNvPr>
          <p:cNvSpPr txBox="1"/>
          <p:nvPr/>
        </p:nvSpPr>
        <p:spPr>
          <a:xfrm>
            <a:off x="29190053" y="10419165"/>
            <a:ext cx="13364454" cy="305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Hand optimizations done: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Complex CNN: Utilize BRAM to store data and have an FSM control the indices to read from – simplifies data processing.</a:t>
            </a:r>
            <a:endParaRPr lang="en-US" dirty="0">
              <a:solidFill>
                <a:schemeClr val="dk2"/>
              </a:solidFill>
              <a:ea typeface="Open Sans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Optimized Dense Latency (DL) Layer: Compute Dense Latency at the same time as the convolution layer – use less resources and finish computation faster.</a:t>
            </a:r>
            <a:endParaRPr lang="en-US" dirty="0">
              <a:solidFill>
                <a:schemeClr val="dk2"/>
              </a:solidFill>
            </a:endParaRP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" name="Picture 1" descr="A diagram of different colored squares&#10;&#10;Description automatically generated">
            <a:extLst>
              <a:ext uri="{FF2B5EF4-FFF2-40B4-BE49-F238E27FC236}">
                <a16:creationId xmlns:a16="http://schemas.microsoft.com/office/drawing/2014/main" id="{6DF3F1D4-04B1-1D28-F469-97F6815A47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445" b="334"/>
          <a:stretch/>
        </p:blipFill>
        <p:spPr>
          <a:xfrm>
            <a:off x="16356662" y="12146875"/>
            <a:ext cx="11012729" cy="4076892"/>
          </a:xfrm>
          <a:prstGeom prst="rect">
            <a:avLst/>
          </a:prstGeom>
        </p:spPr>
      </p:pic>
      <p:sp>
        <p:nvSpPr>
          <p:cNvPr id="43" name="Google Shape;105;g24339c885ab_0_56">
            <a:extLst>
              <a:ext uri="{FF2B5EF4-FFF2-40B4-BE49-F238E27FC236}">
                <a16:creationId xmlns:a16="http://schemas.microsoft.com/office/drawing/2014/main" id="{0DC793EE-E506-6CAE-D76A-D43EB7646958}"/>
              </a:ext>
            </a:extLst>
          </p:cNvPr>
          <p:cNvSpPr/>
          <p:nvPr/>
        </p:nvSpPr>
        <p:spPr>
          <a:xfrm>
            <a:off x="14032144" y="6961677"/>
            <a:ext cx="142479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Encode Sans"/>
                <a:sym typeface="Encode Sans"/>
              </a:rPr>
              <a:t>CNN Parameters</a:t>
            </a:r>
            <a:endParaRPr lang="en-US" dirty="0"/>
          </a:p>
        </p:txBody>
      </p:sp>
      <p:sp>
        <p:nvSpPr>
          <p:cNvPr id="44" name="Google Shape;43;g24339c885ab_3_7">
            <a:extLst>
              <a:ext uri="{FF2B5EF4-FFF2-40B4-BE49-F238E27FC236}">
                <a16:creationId xmlns:a16="http://schemas.microsoft.com/office/drawing/2014/main" id="{BDABEA37-55ED-E710-BC85-26AA543C9D24}"/>
              </a:ext>
            </a:extLst>
          </p:cNvPr>
          <p:cNvSpPr txBox="1"/>
          <p:nvPr/>
        </p:nvSpPr>
        <p:spPr>
          <a:xfrm>
            <a:off x="14030540" y="8189782"/>
            <a:ext cx="12190509" cy="60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  <a:buClr>
                <a:schemeClr val="dk2"/>
              </a:buClr>
              <a:buSzPts val="2500"/>
            </a:pPr>
            <a:r>
              <a:rPr lang="en-US" sz="32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Stride:</a:t>
            </a: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r>
              <a:rPr lang="en-US" sz="32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Reuse Factor:</a:t>
            </a: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buSzPts val="2500"/>
            </a:pP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Google Shape;43;g24339c885ab_3_7">
            <a:extLst>
              <a:ext uri="{FF2B5EF4-FFF2-40B4-BE49-F238E27FC236}">
                <a16:creationId xmlns:a16="http://schemas.microsoft.com/office/drawing/2014/main" id="{F2FDA222-FAD6-352C-122B-4A9CC89F93FB}"/>
              </a:ext>
            </a:extLst>
          </p:cNvPr>
          <p:cNvSpPr txBox="1"/>
          <p:nvPr/>
        </p:nvSpPr>
        <p:spPr>
          <a:xfrm>
            <a:off x="14455835" y="16911805"/>
            <a:ext cx="13364454" cy="119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 algn="ctr">
              <a:lnSpc>
                <a:spcPct val="110000"/>
              </a:lnSpc>
              <a:buClr>
                <a:schemeClr val="dk2"/>
              </a:buClr>
              <a:buSzPts val="2500"/>
            </a:pPr>
            <a:r>
              <a:rPr lang="en-US" sz="40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Stride of 1 and Reuse of 1</a:t>
            </a:r>
          </a:p>
          <a:p>
            <a:pPr algn="ctr">
              <a:lnSpc>
                <a:spcPct val="110000"/>
              </a:lnSpc>
              <a:buClr>
                <a:srgbClr val="44546A"/>
              </a:buClr>
              <a:buSzPts val="2500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Google Shape;43;g24339c885ab_3_7">
            <a:extLst>
              <a:ext uri="{FF2B5EF4-FFF2-40B4-BE49-F238E27FC236}">
                <a16:creationId xmlns:a16="http://schemas.microsoft.com/office/drawing/2014/main" id="{7974FC61-BFEF-5D4E-E453-4F4565A09140}"/>
              </a:ext>
            </a:extLst>
          </p:cNvPr>
          <p:cNvSpPr txBox="1"/>
          <p:nvPr/>
        </p:nvSpPr>
        <p:spPr>
          <a:xfrm>
            <a:off x="29214011" y="8047316"/>
            <a:ext cx="13364454" cy="125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 algn="ctr">
              <a:lnSpc>
                <a:spcPct val="110000"/>
              </a:lnSpc>
              <a:buClr>
                <a:schemeClr val="dk2"/>
              </a:buClr>
              <a:buSzPts val="2500"/>
            </a:pPr>
            <a:r>
              <a:rPr lang="en-US" sz="44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Stride of 2 and Reuse of 3 &amp; 9</a:t>
            </a:r>
          </a:p>
          <a:p>
            <a:pPr algn="ctr">
              <a:lnSpc>
                <a:spcPct val="110000"/>
              </a:lnSpc>
              <a:buClr>
                <a:srgbClr val="44546A"/>
              </a:buClr>
              <a:buSzPts val="2500"/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Google Shape;43;g24339c885ab_3_7">
            <a:extLst>
              <a:ext uri="{FF2B5EF4-FFF2-40B4-BE49-F238E27FC236}">
                <a16:creationId xmlns:a16="http://schemas.microsoft.com/office/drawing/2014/main" id="{7A47D9D4-6C4C-6D4B-05C1-C24C70BC88EE}"/>
              </a:ext>
            </a:extLst>
          </p:cNvPr>
          <p:cNvSpPr txBox="1"/>
          <p:nvPr/>
        </p:nvSpPr>
        <p:spPr>
          <a:xfrm>
            <a:off x="28831661" y="25621772"/>
            <a:ext cx="13364454" cy="220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Implement new adjusted stride and reuse factor CNN in HLS4ML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Implement Optimized Dense Latency in HLS4ML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Explore other layers in HLS4ML, example: Batch Normalization</a:t>
            </a: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6" name="Google Shape;105;g24339c885ab_0_56">
            <a:extLst>
              <a:ext uri="{FF2B5EF4-FFF2-40B4-BE49-F238E27FC236}">
                <a16:creationId xmlns:a16="http://schemas.microsoft.com/office/drawing/2014/main" id="{60DB9E4C-CB56-F900-90F4-F8F14EA1605C}"/>
              </a:ext>
            </a:extLst>
          </p:cNvPr>
          <p:cNvSpPr/>
          <p:nvPr/>
        </p:nvSpPr>
        <p:spPr>
          <a:xfrm>
            <a:off x="14030261" y="15777874"/>
            <a:ext cx="142479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Encode Sans"/>
                <a:sym typeface="Encode Sans"/>
              </a:rPr>
              <a:t>Basic CNN</a:t>
            </a:r>
            <a:endParaRPr lang="en-US" dirty="0"/>
          </a:p>
        </p:txBody>
      </p:sp>
      <p:pic>
        <p:nvPicPr>
          <p:cNvPr id="10" name="Picture 9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76A032A-856B-AB8B-13F6-B33CF3C528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3444" y="21496725"/>
            <a:ext cx="6959822" cy="5234165"/>
          </a:xfrm>
          <a:prstGeom prst="rect">
            <a:avLst/>
          </a:prstGeom>
        </p:spPr>
      </p:pic>
      <p:sp>
        <p:nvSpPr>
          <p:cNvPr id="12" name="Google Shape;43;g24339c885ab_3_7">
            <a:extLst>
              <a:ext uri="{FF2B5EF4-FFF2-40B4-BE49-F238E27FC236}">
                <a16:creationId xmlns:a16="http://schemas.microsoft.com/office/drawing/2014/main" id="{F308546B-8C9D-7A58-0D60-EAB640A2B702}"/>
              </a:ext>
            </a:extLst>
          </p:cNvPr>
          <p:cNvSpPr txBox="1"/>
          <p:nvPr/>
        </p:nvSpPr>
        <p:spPr>
          <a:xfrm>
            <a:off x="14024588" y="19475318"/>
            <a:ext cx="13364454" cy="26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Hand optimizations done: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Shift Add (SA) Module: When multiplying by a constant, see if it can be done with shifters (utilizes LUTs) instead of multiplication (utilizes DSPs).</a:t>
            </a:r>
            <a:b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</a:b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Example: x * 6 = x  &lt;&lt; 1 + x &lt;&lt; 2</a:t>
            </a:r>
            <a:endParaRPr lang="en-US">
              <a:solidFill>
                <a:schemeClr val="dk2"/>
              </a:solidFill>
              <a:ea typeface="Open Sans"/>
            </a:endParaRP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Google Shape;43;g24339c885ab_3_7">
            <a:extLst>
              <a:ext uri="{FF2B5EF4-FFF2-40B4-BE49-F238E27FC236}">
                <a16:creationId xmlns:a16="http://schemas.microsoft.com/office/drawing/2014/main" id="{D4E90AAC-7A8D-C7D0-6076-398AB64B8A40}"/>
              </a:ext>
            </a:extLst>
          </p:cNvPr>
          <p:cNvSpPr txBox="1"/>
          <p:nvPr/>
        </p:nvSpPr>
        <p:spPr>
          <a:xfrm>
            <a:off x="14000631" y="26734616"/>
            <a:ext cx="13340496" cy="305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Takeaways:</a:t>
            </a:r>
            <a:b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</a:b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By being able to optimize for DSPs used:</a:t>
            </a:r>
            <a:br>
              <a:rPr lang="en-US" sz="2500" dirty="0">
                <a:latin typeface="Open Sans"/>
                <a:ea typeface="Open Sans"/>
                <a:cs typeface="Open Sans"/>
              </a:rPr>
            </a:b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1.</a:t>
            </a: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 5.8% less DSPs</a:t>
            </a: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 used than HLS4ML</a:t>
            </a:r>
            <a:endParaRPr lang="en-US" dirty="0">
              <a:solidFill>
                <a:schemeClr val="dk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2. Tradeoff of FFs used and performance with </a:t>
            </a: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2.6x more FFs</a:t>
            </a: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 used but a </a:t>
            </a: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1.4x performance increase </a:t>
            </a: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over HLS4ML</a:t>
            </a:r>
            <a:endParaRPr lang="en-US" dirty="0">
              <a:solidFill>
                <a:schemeClr val="dk2"/>
              </a:solidFill>
            </a:endParaRP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" name="Google Shape;43;g24339c885ab_3_7">
            <a:extLst>
              <a:ext uri="{FF2B5EF4-FFF2-40B4-BE49-F238E27FC236}">
                <a16:creationId xmlns:a16="http://schemas.microsoft.com/office/drawing/2014/main" id="{A8212442-1D0C-F21C-8A4B-FE0777048747}"/>
              </a:ext>
            </a:extLst>
          </p:cNvPr>
          <p:cNvSpPr txBox="1"/>
          <p:nvPr/>
        </p:nvSpPr>
        <p:spPr>
          <a:xfrm>
            <a:off x="35682690" y="15785773"/>
            <a:ext cx="6895774" cy="389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Takeaways:</a:t>
            </a:r>
            <a:endParaRPr lang="en-US" b="1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ea typeface="Open Sans"/>
              </a:rPr>
              <a:t>DL Optimized increases performance with less resources, </a:t>
            </a:r>
            <a:br>
              <a:rPr lang="en-US" sz="2500" dirty="0">
                <a:solidFill>
                  <a:schemeClr val="dk2"/>
                </a:solidFill>
                <a:ea typeface="Open Sans"/>
              </a:rPr>
            </a:br>
            <a:r>
              <a:rPr lang="en-US" sz="2500" dirty="0">
                <a:solidFill>
                  <a:schemeClr val="dk2"/>
                </a:solidFill>
                <a:ea typeface="Open Sans"/>
              </a:rPr>
              <a:t>max resource </a:t>
            </a:r>
            <a:r>
              <a:rPr lang="en-US" sz="2500" b="1" dirty="0">
                <a:solidFill>
                  <a:schemeClr val="dk2"/>
                </a:solidFill>
                <a:ea typeface="Open Sans"/>
              </a:rPr>
              <a:t>usage of 2% versus 29%</a:t>
            </a:r>
            <a:endParaRPr lang="en-US" sz="2500" b="1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Complex CNN allows computation to be done </a:t>
            </a: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~4x faster</a:t>
            </a:r>
            <a:endParaRPr lang="en-US">
              <a:solidFill>
                <a:schemeClr val="dk2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endParaRPr lang="en-US" sz="2500" b="1" dirty="0">
              <a:solidFill>
                <a:schemeClr val="dk2"/>
              </a:solidFill>
              <a:ea typeface="Open Sans"/>
            </a:endParaRPr>
          </a:p>
          <a:p>
            <a:pPr>
              <a:lnSpc>
                <a:spcPct val="110000"/>
              </a:lnSpc>
            </a:pPr>
            <a:endParaRPr lang="en-US" sz="2500" b="1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</a:pPr>
            <a:endParaRPr lang="en-US" sz="2500" b="1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2F3B3B-1149-F401-5E86-71785F396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77336" y="22863285"/>
            <a:ext cx="6560438" cy="2620832"/>
          </a:xfrm>
          <a:prstGeom prst="rect">
            <a:avLst/>
          </a:prstGeom>
        </p:spPr>
      </p:pic>
      <p:pic>
        <p:nvPicPr>
          <p:cNvPr id="18" name="Picture 17" descr="A close-up of a number&#10;&#10;Description automatically generated">
            <a:extLst>
              <a:ext uri="{FF2B5EF4-FFF2-40B4-BE49-F238E27FC236}">
                <a16:creationId xmlns:a16="http://schemas.microsoft.com/office/drawing/2014/main" id="{D7B92DCA-ACB4-1B86-31B4-917E354117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08234" y="13184513"/>
            <a:ext cx="6838950" cy="2476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819AC-DF46-B3E1-6AB3-E2A84B6CBC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34381" y="19255698"/>
            <a:ext cx="6855671" cy="1823310"/>
          </a:xfrm>
          <a:prstGeom prst="rect">
            <a:avLst/>
          </a:prstGeom>
        </p:spPr>
      </p:pic>
      <p:sp>
        <p:nvSpPr>
          <p:cNvPr id="20" name="Google Shape;43;g24339c885ab_3_7">
            <a:extLst>
              <a:ext uri="{FF2B5EF4-FFF2-40B4-BE49-F238E27FC236}">
                <a16:creationId xmlns:a16="http://schemas.microsoft.com/office/drawing/2014/main" id="{4E00BACA-9387-39E2-824A-4531A366E677}"/>
              </a:ext>
            </a:extLst>
          </p:cNvPr>
          <p:cNvSpPr txBox="1"/>
          <p:nvPr/>
        </p:nvSpPr>
        <p:spPr>
          <a:xfrm>
            <a:off x="35682689" y="21135054"/>
            <a:ext cx="6895774" cy="389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Takeaways:</a:t>
            </a:r>
            <a:endParaRPr lang="en-US" b="1">
              <a:solidFill>
                <a:schemeClr val="dk2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Results of Fast CNN performing better holds for reuse of 9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00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Increasing the reuse factor of HLS4ML's DL, like our optimized DL, makes the model about</a:t>
            </a:r>
            <a:r>
              <a:rPr lang="en-US" sz="2500" b="1" dirty="0">
                <a:solidFill>
                  <a:schemeClr val="dk2"/>
                </a:solidFill>
                <a:latin typeface="Open Sans"/>
                <a:ea typeface="Open Sans"/>
                <a:cs typeface="Open Sans"/>
              </a:rPr>
              <a:t> 4x slower and max resource, FFs, increases by 10x</a:t>
            </a:r>
          </a:p>
          <a:p>
            <a:pPr>
              <a:lnSpc>
                <a:spcPct val="110000"/>
              </a:lnSpc>
            </a:pPr>
            <a:endParaRPr lang="en-US" sz="2500" b="1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</a:pPr>
            <a:endParaRPr lang="en-US" sz="2500" b="1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2" name="Picture 21" descr="a3d3logo3.png">
            <a:extLst>
              <a:ext uri="{FF2B5EF4-FFF2-40B4-BE49-F238E27FC236}">
                <a16:creationId xmlns:a16="http://schemas.microsoft.com/office/drawing/2014/main" id="{083DA2EC-0BC1-0046-4F4B-A4C4473363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758181" y="1600325"/>
            <a:ext cx="5306715" cy="30284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099B96-C2CE-1CC1-DB12-8D1C90E3D1BA}"/>
              </a:ext>
            </a:extLst>
          </p:cNvPr>
          <p:cNvSpPr txBox="1"/>
          <p:nvPr/>
        </p:nvSpPr>
        <p:spPr>
          <a:xfrm>
            <a:off x="39571061" y="4166821"/>
            <a:ext cx="36895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NSF #2117997</a:t>
            </a:r>
            <a:endParaRPr lang="en-US"/>
          </a:p>
        </p:txBody>
      </p:sp>
      <p:sp>
        <p:nvSpPr>
          <p:cNvPr id="24" name="Google Shape;88;g24339c885ab_0_56">
            <a:extLst>
              <a:ext uri="{FF2B5EF4-FFF2-40B4-BE49-F238E27FC236}">
                <a16:creationId xmlns:a16="http://schemas.microsoft.com/office/drawing/2014/main" id="{D03B4B22-78C0-BD59-5535-69CC8098E411}"/>
              </a:ext>
            </a:extLst>
          </p:cNvPr>
          <p:cNvSpPr/>
          <p:nvPr/>
        </p:nvSpPr>
        <p:spPr>
          <a:xfrm>
            <a:off x="28830147" y="27374263"/>
            <a:ext cx="133431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spcFirstLastPara="1" wrap="square" lIns="133300" tIns="0" rIns="133300" bIns="0" anchor="ctr" anchorCtr="0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Encode Sans"/>
              </a:rPr>
              <a:t>References</a:t>
            </a:r>
          </a:p>
        </p:txBody>
      </p:sp>
      <p:sp>
        <p:nvSpPr>
          <p:cNvPr id="25" name="Google Shape;43;g24339c885ab_3_7">
            <a:extLst>
              <a:ext uri="{FF2B5EF4-FFF2-40B4-BE49-F238E27FC236}">
                <a16:creationId xmlns:a16="http://schemas.microsoft.com/office/drawing/2014/main" id="{2244E452-055B-8863-7202-3A4AF89F4747}"/>
              </a:ext>
            </a:extLst>
          </p:cNvPr>
          <p:cNvSpPr txBox="1"/>
          <p:nvPr/>
        </p:nvSpPr>
        <p:spPr>
          <a:xfrm>
            <a:off x="28831659" y="28533658"/>
            <a:ext cx="13364454" cy="8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44425" rIns="88875" bIns="44425" anchor="t" anchorCtr="0">
            <a:spAutoFit/>
          </a:bodyPr>
          <a:lstStyle/>
          <a:p>
            <a:r>
              <a:rPr lang="en-US" sz="2500" dirty="0">
                <a:solidFill>
                  <a:schemeClr val="dk2"/>
                </a:solidFill>
                <a:ea typeface="Open Sans"/>
              </a:rPr>
              <a:t>[1]  J. Duarte et al 2018 JINST 13 P07027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sz="2500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C4BBCD-0A82-1527-36B5-76B8F6221187}"/>
              </a:ext>
            </a:extLst>
          </p:cNvPr>
          <p:cNvSpPr txBox="1"/>
          <p:nvPr/>
        </p:nvSpPr>
        <p:spPr>
          <a:xfrm>
            <a:off x="11964838" y="22131068"/>
            <a:ext cx="8453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[1]</a:t>
            </a:r>
          </a:p>
        </p:txBody>
      </p:sp>
      <p:pic>
        <p:nvPicPr>
          <p:cNvPr id="30" name="Picture 29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FDA0CD06-04B4-C80F-47E9-0B229D3205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44807" y="13192462"/>
            <a:ext cx="6952889" cy="5118744"/>
          </a:xfrm>
          <a:prstGeom prst="rect">
            <a:avLst/>
          </a:prstGeom>
        </p:spPr>
      </p:pic>
      <p:pic>
        <p:nvPicPr>
          <p:cNvPr id="34" name="Picture 33" descr="A screen shot of a graph&#10;&#10;Description automatically generated">
            <a:extLst>
              <a:ext uri="{FF2B5EF4-FFF2-40B4-BE49-F238E27FC236}">
                <a16:creationId xmlns:a16="http://schemas.microsoft.com/office/drawing/2014/main" id="{596AE3A2-37F2-B145-EDAC-B6C7C3B4F8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44808" y="19075677"/>
            <a:ext cx="6970143" cy="5118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Encode Sans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Chandler Simon</dc:creator>
  <cp:lastModifiedBy>Scott Hauck</cp:lastModifiedBy>
  <cp:revision>524</cp:revision>
  <dcterms:created xsi:type="dcterms:W3CDTF">2020-01-03T22:24:30Z</dcterms:created>
  <dcterms:modified xsi:type="dcterms:W3CDTF">2024-01-17T21:18:55Z</dcterms:modified>
</cp:coreProperties>
</file>