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EA84D718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61DD23F-5993-4C03-83C8-42D8C35947F3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8D3D97-6E80-FE16-E352-862B551B5346}" name="Rajeev Botadra" initials="RB" userId="4e7b908b3ca274a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76A"/>
    <a:srgbClr val="B7A57A"/>
    <a:srgbClr val="EDC842"/>
    <a:srgbClr val="B1A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018F4-81ED-4E0B-81E5-9B5C351FA2DF}" v="109" dt="2024-10-10T23:09:48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 snapToGrid="0">
      <p:cViewPr varScale="1">
        <p:scale>
          <a:sx n="22" d="100"/>
          <a:sy n="22" d="100"/>
        </p:scale>
        <p:origin x="108" y="97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comments/modernComment_100_EA84D7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7B7291-DC6B-431F-9CD6-38E68F616182}" authorId="{DF8D3D97-6E80-FE16-E352-862B551B5346}" created="2024-10-08T00:48:37.957">
    <pc:sldMkLst xmlns:pc="http://schemas.microsoft.com/office/powerpoint/2013/main/command">
      <pc:docMk/>
      <pc:sldMk cId="3934574360" sldId="256"/>
    </pc:sldMkLst>
    <p188:txBody>
      <a:bodyPr/>
      <a:lstStyle/>
      <a:p>
        <a:r>
          <a:rPr lang="en-US"/>
          <a:t>Use words like “we” and “us”?
Briefly introduce HSL4ML?</a:t>
        </a:r>
      </a:p>
    </p188:txBody>
  </p188:cm>
  <p188:cm id="{D9B1A8B7-DC5F-4C70-99F7-DD8C9AF9AB5A}" authorId="{DF8D3D97-6E80-FE16-E352-862B551B5346}" created="2024-10-10T21:16:29.337">
    <pc:sldMkLst xmlns:pc="http://schemas.microsoft.com/office/powerpoint/2013/main/command">
      <pc:docMk/>
      <pc:sldMk cId="3934574360" sldId="256"/>
    </pc:sldMkLst>
    <p188:replyLst>
      <p188:reply id="{337446EC-D6A8-4619-8346-9BE2130FABCC}" authorId="{DF8D3D97-6E80-FE16-E352-862B551B5346}" created="2024-10-10T21:16:32.758">
        <p188:txBody>
          <a:bodyPr/>
          <a:lstStyle/>
          <a:p>
            <a:r>
              <a:rPr lang="en-US"/>
              <a:t>maybe move resource usage graph to system design and add picture in future works</a:t>
            </a:r>
          </a:p>
        </p188:txBody>
      </p188:reply>
    </p188:replyLst>
    <p188:txBody>
      <a:bodyPr/>
      <a:lstStyle/>
      <a:p>
        <a:r>
          <a:rPr lang="en-US"/>
          <a:t>TODO: Replace random figure in Motivations, Think about how to populate bottom banner, fill white space in system design, condense text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54725-7FB6-4F75-A201-47E6CCA62B0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6F28B-E23B-4D64-AE14-7B61FD36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1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F28B-E23B-4D64-AE14-7B61FD364B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2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2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2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4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796A65-C5B2-40DB-A59B-F7B048F9B96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8AF00-E518-42C2-8915-C1EF045F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18/10/relationships/comments" Target="../comments/modernComment_100_EA84D718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624DEB-373F-0B91-5C88-B99FDED1F864}"/>
              </a:ext>
            </a:extLst>
          </p:cNvPr>
          <p:cNvSpPr/>
          <p:nvPr/>
        </p:nvSpPr>
        <p:spPr>
          <a:xfrm>
            <a:off x="453771" y="16369927"/>
            <a:ext cx="9404604" cy="13596555"/>
          </a:xfrm>
          <a:prstGeom prst="rect">
            <a:avLst/>
          </a:prstGeom>
          <a:noFill/>
          <a:ln w="28575">
            <a:solidFill>
              <a:srgbClr val="EDC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Creating closed-loop Brain-Computer Interfaces (BCIs) for Prosthetics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Studying neuron circuits and their contributions to behavior for Neurotherapy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NHPs are ideal candidates of study for their physiological similarities to humans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 lvl="1" algn="r"/>
            <a:endParaRPr lang="en-US" sz="3600" dirty="0">
              <a:solidFill>
                <a:schemeClr val="tx1"/>
              </a:solidFill>
            </a:endParaRPr>
          </a:p>
          <a:p>
            <a:pPr lvl="1" algn="r"/>
            <a:r>
              <a:rPr lang="en-US" sz="2200" dirty="0">
                <a:solidFill>
                  <a:schemeClr val="tx1"/>
                </a:solidFill>
              </a:rPr>
              <a:t>[1]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DB2337-6649-6828-7C3D-46AC1C7C9B08}"/>
              </a:ext>
            </a:extLst>
          </p:cNvPr>
          <p:cNvSpPr/>
          <p:nvPr/>
        </p:nvSpPr>
        <p:spPr>
          <a:xfrm>
            <a:off x="0" y="0"/>
            <a:ext cx="43891200" cy="4452942"/>
          </a:xfrm>
          <a:prstGeom prst="rect">
            <a:avLst/>
          </a:prstGeom>
          <a:solidFill>
            <a:srgbClr val="2F07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6E31C-D776-3084-65EA-E6D0EF0E3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263" y="4888404"/>
            <a:ext cx="8545850" cy="150276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2F076A"/>
                </a:solidFill>
              </a:rPr>
              <a:t>Stimulating the Brian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6EA90-5A46-3F8B-E395-EDD63EA87D86}"/>
              </a:ext>
            </a:extLst>
          </p:cNvPr>
          <p:cNvSpPr/>
          <p:nvPr/>
        </p:nvSpPr>
        <p:spPr>
          <a:xfrm>
            <a:off x="6190488" y="0"/>
            <a:ext cx="31510224" cy="390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00" b="1" dirty="0"/>
              <a:t>Closed-loop Brain Stimulation in NHPs</a:t>
            </a:r>
          </a:p>
          <a:p>
            <a:pPr algn="ctr"/>
            <a:r>
              <a:rPr lang="en-US" sz="6600" b="1" dirty="0"/>
              <a:t>Using Hardware Accelerated Machine Learning</a:t>
            </a:r>
          </a:p>
          <a:p>
            <a:pPr algn="ctr"/>
            <a:endParaRPr lang="en-US" sz="6600" b="1" dirty="0"/>
          </a:p>
        </p:txBody>
      </p:sp>
      <p:pic>
        <p:nvPicPr>
          <p:cNvPr id="7" name="Picture 6" descr="A logo with numbers in a circle&#10;&#10;Description automatically generated">
            <a:extLst>
              <a:ext uri="{FF2B5EF4-FFF2-40B4-BE49-F238E27FC236}">
                <a16:creationId xmlns:a16="http://schemas.microsoft.com/office/drawing/2014/main" id="{E3F30803-9024-97FD-A482-A4F3AA8F9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517" y="293179"/>
            <a:ext cx="2945697" cy="2945697"/>
          </a:xfrm>
          <a:prstGeom prst="rect">
            <a:avLst/>
          </a:prstGeom>
        </p:spPr>
      </p:pic>
      <p:pic>
        <p:nvPicPr>
          <p:cNvPr id="1034" name="Picture 10" descr="Download Download - University Of Washington Logo White PNG Image with No  Background - PNGkey.com">
            <a:extLst>
              <a:ext uri="{FF2B5EF4-FFF2-40B4-BE49-F238E27FC236}">
                <a16:creationId xmlns:a16="http://schemas.microsoft.com/office/drawing/2014/main" id="{EA59BDD0-A445-50B9-EECB-FDDF4496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1" y="561022"/>
            <a:ext cx="42862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2A204-7FD0-2BA8-D3F4-B7C121BA48DF}"/>
              </a:ext>
            </a:extLst>
          </p:cNvPr>
          <p:cNvSpPr/>
          <p:nvPr/>
        </p:nvSpPr>
        <p:spPr>
          <a:xfrm>
            <a:off x="4740022" y="3230708"/>
            <a:ext cx="32589182" cy="1306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Rajeev B. Botadra</a:t>
            </a:r>
            <a:r>
              <a:rPr lang="en-US" sz="4000" dirty="0">
                <a:latin typeface="Aptos" panose="020B0004020202020204" pitchFamily="34" charset="0"/>
              </a:rPr>
              <a:t>¹</a:t>
            </a:r>
            <a:r>
              <a:rPr lang="en-US" sz="4000" dirty="0"/>
              <a:t>, </a:t>
            </a:r>
            <a:r>
              <a:rPr lang="en-US" sz="4000" dirty="0" err="1"/>
              <a:t>ChiJui</a:t>
            </a:r>
            <a:r>
              <a:rPr lang="en-US" sz="4000" dirty="0"/>
              <a:t> Chen</a:t>
            </a:r>
            <a:r>
              <a:rPr lang="en-US" sz="4000" dirty="0">
                <a:latin typeface="Aptos" panose="020B0004020202020204" pitchFamily="34" charset="0"/>
              </a:rPr>
              <a:t>⁵</a:t>
            </a:r>
            <a:r>
              <a:rPr lang="en-US" sz="4000" dirty="0"/>
              <a:t>, Leo Scholl</a:t>
            </a:r>
            <a:r>
              <a:rPr lang="en-US" sz="4000" dirty="0">
                <a:latin typeface="Aptos" panose="020B0004020202020204" pitchFamily="34" charset="0"/>
              </a:rPr>
              <a:t>¹</a:t>
            </a:r>
            <a:r>
              <a:rPr lang="en-US" sz="4000" dirty="0"/>
              <a:t>, Trung Le</a:t>
            </a:r>
            <a:r>
              <a:rPr lang="en-US" sz="4000" dirty="0">
                <a:latin typeface="Aptos" panose="020B0004020202020204" pitchFamily="34" charset="0"/>
              </a:rPr>
              <a:t>¹</a:t>
            </a:r>
            <a:r>
              <a:rPr lang="en-US" sz="4000" dirty="0"/>
              <a:t>, Hao Fang</a:t>
            </a:r>
            <a:r>
              <a:rPr lang="en-US" sz="4000" dirty="0">
                <a:latin typeface="Aptos" panose="020B0004020202020204" pitchFamily="34" charset="0"/>
              </a:rPr>
              <a:t>¹</a:t>
            </a:r>
            <a:r>
              <a:rPr lang="en-US" sz="4000" dirty="0"/>
              <a:t>, Ryan Canfield</a:t>
            </a:r>
            <a:r>
              <a:rPr lang="en-US" sz="4000" dirty="0">
                <a:latin typeface="Aptos" panose="020B0004020202020204" pitchFamily="34" charset="0"/>
              </a:rPr>
              <a:t>²</a:t>
            </a:r>
            <a:r>
              <a:rPr lang="en-US" sz="4000" dirty="0"/>
              <a:t>, Amy Orsborn</a:t>
            </a:r>
            <a:r>
              <a:rPr lang="en-US" sz="4000" dirty="0">
                <a:latin typeface="Aptos" panose="020B0004020202020204" pitchFamily="34" charset="0"/>
              </a:rPr>
              <a:t>¹</a:t>
            </a:r>
            <a:r>
              <a:rPr lang="en-US" sz="4000" dirty="0"/>
              <a:t>, Eli Shlizerman</a:t>
            </a:r>
            <a:r>
              <a:rPr lang="en-US" sz="4000" dirty="0">
                <a:latin typeface="Aptos" panose="020B0004020202020204" pitchFamily="34" charset="0"/>
              </a:rPr>
              <a:t>³</a:t>
            </a:r>
            <a:r>
              <a:rPr lang="en-US" sz="4000" dirty="0"/>
              <a:t>, Shih-</a:t>
            </a:r>
            <a:r>
              <a:rPr lang="en-US" sz="4000" dirty="0" err="1"/>
              <a:t>Chieh</a:t>
            </a:r>
            <a:r>
              <a:rPr lang="en-US" sz="4000" dirty="0"/>
              <a:t> Hsu</a:t>
            </a:r>
            <a:r>
              <a:rPr lang="en-US" sz="4000" dirty="0">
                <a:latin typeface="Aptos" panose="020B0004020202020204" pitchFamily="34" charset="0"/>
              </a:rPr>
              <a:t>⁴</a:t>
            </a:r>
            <a:r>
              <a:rPr lang="en-US" sz="4000" dirty="0"/>
              <a:t>, Scott Hauck</a:t>
            </a:r>
            <a:r>
              <a:rPr lang="en-US" sz="4000" dirty="0">
                <a:latin typeface="Aptos" panose="020B0004020202020204" pitchFamily="34" charset="0"/>
              </a:rPr>
              <a:t>¹</a:t>
            </a:r>
          </a:p>
          <a:p>
            <a:pPr algn="ctr"/>
            <a:endParaRPr lang="en-US" sz="4000" dirty="0">
              <a:latin typeface="Aptos" panose="020B0004020202020204" pitchFamily="34" charset="0"/>
            </a:endParaRPr>
          </a:p>
        </p:txBody>
      </p:sp>
      <p:pic>
        <p:nvPicPr>
          <p:cNvPr id="1042" name="Picture 18" descr="NSF Logo, symbol, meaning, history, PNG, brand">
            <a:extLst>
              <a:ext uri="{FF2B5EF4-FFF2-40B4-BE49-F238E27FC236}">
                <a16:creationId xmlns:a16="http://schemas.microsoft.com/office/drawing/2014/main" id="{2AEFC7CA-A996-C137-F3AD-41DC8671C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98"/>
          <a:stretch/>
        </p:blipFill>
        <p:spPr bwMode="auto">
          <a:xfrm>
            <a:off x="36985074" y="122879"/>
            <a:ext cx="2839452" cy="30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871F44-1223-84CB-C6DB-080969190F46}"/>
              </a:ext>
            </a:extLst>
          </p:cNvPr>
          <p:cNvSpPr/>
          <p:nvPr/>
        </p:nvSpPr>
        <p:spPr>
          <a:xfrm>
            <a:off x="36282350" y="3044379"/>
            <a:ext cx="4244900" cy="59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NSF-2117997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4DF2F-BC88-56BA-CEDB-B68C31F3156E}"/>
              </a:ext>
            </a:extLst>
          </p:cNvPr>
          <p:cNvSpPr/>
          <p:nvPr/>
        </p:nvSpPr>
        <p:spPr>
          <a:xfrm>
            <a:off x="453771" y="5969538"/>
            <a:ext cx="9404604" cy="9118062"/>
          </a:xfrm>
          <a:prstGeom prst="rect">
            <a:avLst/>
          </a:prstGeom>
          <a:noFill/>
          <a:ln w="28575">
            <a:solidFill>
              <a:srgbClr val="EDC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Electric stimuli can incite/inhibit neuron activity</a:t>
            </a:r>
          </a:p>
          <a:p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Occurs over an order of milliseconds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Need a system that operates within latency constraint to effectively target brain regions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C24C39-F878-C057-13C4-3190DE1512A5}"/>
              </a:ext>
            </a:extLst>
          </p:cNvPr>
          <p:cNvSpPr txBox="1">
            <a:spLocks/>
          </p:cNvSpPr>
          <p:nvPr/>
        </p:nvSpPr>
        <p:spPr>
          <a:xfrm>
            <a:off x="883148" y="15431505"/>
            <a:ext cx="8545850" cy="1502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2F076A"/>
                </a:solidFill>
              </a:rPr>
              <a:t>Motivations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F5012BF-B1F0-D8A2-A3D7-0E755062CFB9}"/>
              </a:ext>
            </a:extLst>
          </p:cNvPr>
          <p:cNvSpPr txBox="1">
            <a:spLocks/>
          </p:cNvSpPr>
          <p:nvPr/>
        </p:nvSpPr>
        <p:spPr>
          <a:xfrm>
            <a:off x="22056521" y="4872864"/>
            <a:ext cx="11321322" cy="108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2F076A"/>
                </a:solidFill>
              </a:rPr>
              <a:t>Latency Constraint &amp; FPGAs</a:t>
            </a:r>
          </a:p>
        </p:txBody>
      </p:sp>
      <p:pic>
        <p:nvPicPr>
          <p:cNvPr id="11" name="Picture 10" descr="A graph of a sound wave&#10;&#10;Description automatically generated">
            <a:extLst>
              <a:ext uri="{FF2B5EF4-FFF2-40B4-BE49-F238E27FC236}">
                <a16:creationId xmlns:a16="http://schemas.microsoft.com/office/drawing/2014/main" id="{93A106B0-0CBE-1CBD-9D8E-89AA2203C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4520" r="7498" b="4919"/>
          <a:stretch/>
        </p:blipFill>
        <p:spPr>
          <a:xfrm>
            <a:off x="599652" y="8315325"/>
            <a:ext cx="9117535" cy="528637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2C7A0BB-8379-50A7-AA1F-76D57B45D1A6}"/>
              </a:ext>
            </a:extLst>
          </p:cNvPr>
          <p:cNvSpPr txBox="1">
            <a:spLocks/>
          </p:cNvSpPr>
          <p:nvPr/>
        </p:nvSpPr>
        <p:spPr>
          <a:xfrm>
            <a:off x="10185210" y="4888404"/>
            <a:ext cx="12199453" cy="1502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2F076A"/>
                </a:solidFill>
              </a:rPr>
              <a:t>Decoding Neural Activity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092C55-1645-2A3A-5B69-ED639C5D6747}"/>
              </a:ext>
            </a:extLst>
          </p:cNvPr>
          <p:cNvSpPr/>
          <p:nvPr/>
        </p:nvSpPr>
        <p:spPr>
          <a:xfrm>
            <a:off x="34032825" y="5969538"/>
            <a:ext cx="9404604" cy="14013495"/>
          </a:xfrm>
          <a:prstGeom prst="rect">
            <a:avLst/>
          </a:prstGeom>
          <a:noFill/>
          <a:ln w="28575">
            <a:solidFill>
              <a:srgbClr val="EDC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algn="r"/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The pre-trained LFADS model weights were quantized with QAT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LFADS Kernel resource utilization on U55C</a:t>
            </a:r>
          </a:p>
          <a:p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24E47A-1036-3F81-D031-74251D12A775}"/>
              </a:ext>
            </a:extLst>
          </p:cNvPr>
          <p:cNvSpPr/>
          <p:nvPr/>
        </p:nvSpPr>
        <p:spPr>
          <a:xfrm>
            <a:off x="10678884" y="5969538"/>
            <a:ext cx="10990268" cy="11675298"/>
          </a:xfrm>
          <a:prstGeom prst="rect">
            <a:avLst/>
          </a:prstGeom>
          <a:noFill/>
          <a:ln w="28575">
            <a:solidFill>
              <a:srgbClr val="EDC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LFADS – a Variation Autoencoder – models firing activity in brain regions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algn="r"/>
            <a:r>
              <a:rPr lang="en-US" sz="2200" dirty="0">
                <a:solidFill>
                  <a:schemeClr val="tx1"/>
                </a:solidFill>
              </a:rPr>
              <a:t>[2]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Decoded brain states inform the stimulation pattern to inhibit neurons and observe the response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DF8DD7-1347-381A-A96F-F42D7602C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1357" y="7275777"/>
            <a:ext cx="10782735" cy="28456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01B93-4A72-E00C-DB23-EBBC22790E2C}"/>
              </a:ext>
            </a:extLst>
          </p:cNvPr>
          <p:cNvSpPr/>
          <p:nvPr/>
        </p:nvSpPr>
        <p:spPr>
          <a:xfrm>
            <a:off x="22222048" y="5969538"/>
            <a:ext cx="10990268" cy="11675298"/>
          </a:xfrm>
          <a:prstGeom prst="rect">
            <a:avLst/>
          </a:prstGeom>
          <a:noFill/>
          <a:ln w="28575">
            <a:solidFill>
              <a:srgbClr val="EDC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Higher firing activity during stimulation can constrain inference latencies to &lt;20ms (1/F)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</a:rPr>
              <a:t>Modern CPUs and GPUs fail to meet this constraints on sequential architectures, so we look to FPGAs</a:t>
            </a:r>
          </a:p>
          <a:p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26" name="Picture 25" descr="A graph of a graph&#10;&#10;Description automatically generated">
            <a:extLst>
              <a:ext uri="{FF2B5EF4-FFF2-40B4-BE49-F238E27FC236}">
                <a16:creationId xmlns:a16="http://schemas.microsoft.com/office/drawing/2014/main" id="{7FF7DB24-A6D7-5BD2-2412-65510E87C6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r="5646"/>
          <a:stretch/>
        </p:blipFill>
        <p:spPr>
          <a:xfrm>
            <a:off x="11482955" y="11551288"/>
            <a:ext cx="9382125" cy="587818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D2FCF38-43C4-6627-2CE7-AC638829CCBE}"/>
              </a:ext>
            </a:extLst>
          </p:cNvPr>
          <p:cNvSpPr/>
          <p:nvPr/>
        </p:nvSpPr>
        <p:spPr>
          <a:xfrm>
            <a:off x="10654172" y="19074675"/>
            <a:ext cx="22533433" cy="10891807"/>
          </a:xfrm>
          <a:prstGeom prst="rect">
            <a:avLst/>
          </a:prstGeom>
          <a:noFill/>
          <a:ln w="28575">
            <a:solidFill>
              <a:srgbClr val="EDC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The existing experimental apparatus was modified to integrate the FPGA and build an online closed-loop system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Raw field potentials are preprocessed into spikes before decoding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LFADS kernel deploys a fine-tuned and quantized architecture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F543B2C3-1D50-4BE2-D1D4-3D86A20BEA18}"/>
              </a:ext>
            </a:extLst>
          </p:cNvPr>
          <p:cNvSpPr txBox="1">
            <a:spLocks/>
          </p:cNvSpPr>
          <p:nvPr/>
        </p:nvSpPr>
        <p:spPr>
          <a:xfrm>
            <a:off x="16284936" y="18065350"/>
            <a:ext cx="11321322" cy="108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2F076A"/>
                </a:solidFill>
              </a:rPr>
              <a:t>System Design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74DD4F5F-D028-6B5C-E72D-212619012416}"/>
              </a:ext>
            </a:extLst>
          </p:cNvPr>
          <p:cNvSpPr txBox="1">
            <a:spLocks/>
          </p:cNvSpPr>
          <p:nvPr/>
        </p:nvSpPr>
        <p:spPr>
          <a:xfrm>
            <a:off x="34504337" y="4872864"/>
            <a:ext cx="8461579" cy="108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2F076A"/>
                </a:solidFill>
              </a:rPr>
              <a:t>Decoder Accuracy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0A1882-31EB-594D-18D0-33113967E790}"/>
              </a:ext>
            </a:extLst>
          </p:cNvPr>
          <p:cNvSpPr/>
          <p:nvPr/>
        </p:nvSpPr>
        <p:spPr>
          <a:xfrm>
            <a:off x="33983402" y="21304155"/>
            <a:ext cx="9404604" cy="4039805"/>
          </a:xfrm>
          <a:prstGeom prst="rect">
            <a:avLst/>
          </a:prstGeom>
          <a:noFill/>
          <a:ln w="28575">
            <a:solidFill>
              <a:srgbClr val="EDC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Test and deploy additional model architectures (NDT, MRAE, modified LFADS)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Leverage closed-loop capability in experiment design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Investigating motion pre-planning through the hand-reach-out task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B01FFF7-1AC3-1F03-F8C9-2875A1747BF0}"/>
              </a:ext>
            </a:extLst>
          </p:cNvPr>
          <p:cNvSpPr txBox="1">
            <a:spLocks/>
          </p:cNvSpPr>
          <p:nvPr/>
        </p:nvSpPr>
        <p:spPr>
          <a:xfrm>
            <a:off x="34520658" y="20338587"/>
            <a:ext cx="8461579" cy="108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2F076A"/>
                </a:solidFill>
              </a:rPr>
              <a:t>Future Works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ACD18F-0E84-15DD-281F-014F2ADEC07D}"/>
              </a:ext>
            </a:extLst>
          </p:cNvPr>
          <p:cNvSpPr/>
          <p:nvPr/>
        </p:nvSpPr>
        <p:spPr>
          <a:xfrm>
            <a:off x="34025804" y="26517600"/>
            <a:ext cx="9404604" cy="3448882"/>
          </a:xfrm>
          <a:prstGeom prst="rect">
            <a:avLst/>
          </a:prstGeom>
          <a:noFill/>
          <a:ln w="28575">
            <a:solidFill>
              <a:srgbClr val="EDC8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dirty="0">
                <a:solidFill>
                  <a:schemeClr val="tx1"/>
                </a:solidFill>
              </a:rPr>
              <a:t>[1] Nan </a:t>
            </a:r>
            <a:r>
              <a:rPr lang="en-US" sz="3000" dirty="0" err="1">
                <a:solidFill>
                  <a:schemeClr val="tx1"/>
                </a:solidFill>
              </a:rPr>
              <a:t>Qiao</a:t>
            </a:r>
            <a:r>
              <a:rPr lang="en-US" sz="3000" dirty="0">
                <a:solidFill>
                  <a:schemeClr val="tx1"/>
                </a:solidFill>
              </a:rPr>
              <a:t>, et al. “Update on Nonhuman Primate Models of Brain Disease and Related Research Tools.” MDPI Biomedicines, 2023.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[2] Xiaohan Liu, et al. “Sleep Spindles as a Driver of Low Latency, Low Power ML in HLS4ML &amp; </a:t>
            </a:r>
            <a:r>
              <a:rPr lang="en-US" sz="3000" dirty="0" err="1">
                <a:solidFill>
                  <a:schemeClr val="tx1"/>
                </a:solidFill>
              </a:rPr>
              <a:t>TinyML</a:t>
            </a:r>
            <a:r>
              <a:rPr lang="en-US" sz="3000" dirty="0">
                <a:solidFill>
                  <a:schemeClr val="tx1"/>
                </a:solidFill>
              </a:rPr>
              <a:t>.” University of Washington, 2023.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05A242E-47ED-B489-7D1D-1805E82F4F5D}"/>
              </a:ext>
            </a:extLst>
          </p:cNvPr>
          <p:cNvSpPr txBox="1">
            <a:spLocks/>
          </p:cNvSpPr>
          <p:nvPr/>
        </p:nvSpPr>
        <p:spPr>
          <a:xfrm>
            <a:off x="34454914" y="25592186"/>
            <a:ext cx="8461579" cy="108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2F076A"/>
                </a:solidFill>
              </a:rPr>
              <a:t>References</a:t>
            </a:r>
          </a:p>
        </p:txBody>
      </p:sp>
      <p:pic>
        <p:nvPicPr>
          <p:cNvPr id="41" name="Picture 40" descr="A graph with dots and lines&#10;&#10;Description automatically generated">
            <a:extLst>
              <a:ext uri="{FF2B5EF4-FFF2-40B4-BE49-F238E27FC236}">
                <a16:creationId xmlns:a16="http://schemas.microsoft.com/office/drawing/2014/main" id="{A5C1BBCB-621B-C927-A250-3A6D830057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r="6400" b="5018"/>
          <a:stretch/>
        </p:blipFill>
        <p:spPr>
          <a:xfrm>
            <a:off x="34088014" y="6102183"/>
            <a:ext cx="9280183" cy="559395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FA89DFF-2568-5C17-8DD9-ECB269588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963" t="4246" r="1359" b="31309"/>
          <a:stretch/>
        </p:blipFill>
        <p:spPr>
          <a:xfrm>
            <a:off x="10703592" y="19683131"/>
            <a:ext cx="22438702" cy="8413478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009E1E0-6CE4-8087-6025-D91675780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32353" b="37247"/>
          <a:stretch/>
        </p:blipFill>
        <p:spPr>
          <a:xfrm>
            <a:off x="562688" y="17582814"/>
            <a:ext cx="9154499" cy="477685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3EAFCD8-BBB9-6E03-6577-29A8BCCE68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8457" t="37057" r="17356" b="36204"/>
          <a:stretch/>
        </p:blipFill>
        <p:spPr>
          <a:xfrm>
            <a:off x="22384663" y="13624561"/>
            <a:ext cx="10688048" cy="250437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9493DC0-328D-2F5D-1986-BB8F0BC311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9685" t="4537" r="9129" b="5534"/>
          <a:stretch/>
        </p:blipFill>
        <p:spPr>
          <a:xfrm>
            <a:off x="22341172" y="6053043"/>
            <a:ext cx="10704960" cy="656219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FFCC19E-2EA6-703E-F85E-7DE1CE290BA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17497" t="35669" r="24522" b="36035"/>
          <a:stretch/>
        </p:blipFill>
        <p:spPr>
          <a:xfrm>
            <a:off x="34071693" y="12994017"/>
            <a:ext cx="9326865" cy="256028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04A47E3-08B5-5566-A809-8B5A5BD880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7278" t="36948" r="24050" b="24303"/>
          <a:stretch/>
        </p:blipFill>
        <p:spPr>
          <a:xfrm>
            <a:off x="34095035" y="16287179"/>
            <a:ext cx="9280182" cy="34476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8B10EA-AEF6-635E-AA06-7DB1167AAF46}"/>
              </a:ext>
            </a:extLst>
          </p:cNvPr>
          <p:cNvSpPr/>
          <p:nvPr/>
        </p:nvSpPr>
        <p:spPr>
          <a:xfrm>
            <a:off x="-3" y="30782591"/>
            <a:ext cx="43891200" cy="2166279"/>
          </a:xfrm>
          <a:prstGeom prst="rect">
            <a:avLst/>
          </a:prstGeom>
          <a:solidFill>
            <a:srgbClr val="2F07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BF2BE8-4445-3E9C-8C8F-CB4B52CF6610}"/>
              </a:ext>
            </a:extLst>
          </p:cNvPr>
          <p:cNvSpPr txBox="1"/>
          <p:nvPr/>
        </p:nvSpPr>
        <p:spPr>
          <a:xfrm>
            <a:off x="35138597" y="30954716"/>
            <a:ext cx="82261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" panose="020B0004020202020204" pitchFamily="34" charset="0"/>
              </a:rPr>
              <a:t>¹Electrical &amp; Computer Engineering, University of Washington</a:t>
            </a:r>
          </a:p>
          <a:p>
            <a:r>
              <a:rPr lang="en-US" sz="2200" dirty="0">
                <a:solidFill>
                  <a:schemeClr val="bg1"/>
                </a:solidFill>
                <a:latin typeface="Aptos" panose="020B0004020202020204" pitchFamily="34" charset="0"/>
              </a:rPr>
              <a:t>²Bioengineering, University of Washington</a:t>
            </a:r>
          </a:p>
          <a:p>
            <a:r>
              <a:rPr lang="en-US" sz="2200" dirty="0">
                <a:solidFill>
                  <a:schemeClr val="bg1"/>
                </a:solidFill>
                <a:latin typeface="Aptos" panose="020B0004020202020204" pitchFamily="34" charset="0"/>
              </a:rPr>
              <a:t>³Applied Mathematics, University of Washington</a:t>
            </a:r>
          </a:p>
          <a:p>
            <a:r>
              <a:rPr lang="en-US" sz="2200" dirty="0">
                <a:solidFill>
                  <a:schemeClr val="bg1"/>
                </a:solidFill>
                <a:latin typeface="Aptos" panose="020B0004020202020204" pitchFamily="34" charset="0"/>
              </a:rPr>
              <a:t>⁴Physics, University of Washington</a:t>
            </a:r>
          </a:p>
          <a:p>
            <a:r>
              <a:rPr lang="en-US" sz="2200" dirty="0">
                <a:solidFill>
                  <a:schemeClr val="bg1"/>
                </a:solidFill>
                <a:latin typeface="Aptos" panose="020B0004020202020204" pitchFamily="34" charset="0"/>
              </a:rPr>
              <a:t>⁵Electrical Engineering, National Yang Ming Chiao Tung University</a:t>
            </a:r>
          </a:p>
          <a:p>
            <a:pPr algn="ctr"/>
            <a:endParaRPr lang="en-US" sz="2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9" name="Picture 18" descr="A diagram of a circuit function&#10;&#10;Description automatically generated">
            <a:extLst>
              <a:ext uri="{FF2B5EF4-FFF2-40B4-BE49-F238E27FC236}">
                <a16:creationId xmlns:a16="http://schemas.microsoft.com/office/drawing/2014/main" id="{0168CD46-9A6D-0A21-ACC0-F42203535A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812" y="24053222"/>
            <a:ext cx="6156714" cy="5448520"/>
          </a:xfrm>
          <a:prstGeom prst="rect">
            <a:avLst/>
          </a:prstGeom>
        </p:spPr>
      </p:pic>
      <p:pic>
        <p:nvPicPr>
          <p:cNvPr id="1026" name="Picture 2" descr="Biomedicines 11 02516 g001">
            <a:extLst>
              <a:ext uri="{FF2B5EF4-FFF2-40B4-BE49-F238E27FC236}">
                <a16:creationId xmlns:a16="http://schemas.microsoft.com/office/drawing/2014/main" id="{F8DDC6A0-DF4F-1728-DBB1-DAF8B06E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36" y="25343960"/>
            <a:ext cx="7090577" cy="42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743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17938</TotalTime>
  <Words>359</Words>
  <Application>Microsoft Office PowerPoint</Application>
  <PresentationFormat>Custom</PresentationFormat>
  <Paragraphs>136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Rajeev Botadra</dc:creator>
  <cp:lastModifiedBy>Scott Hauck</cp:lastModifiedBy>
  <cp:revision>2</cp:revision>
  <cp:lastPrinted>2024-10-10T23:11:16Z</cp:lastPrinted>
  <dcterms:created xsi:type="dcterms:W3CDTF">2024-09-18T23:02:09Z</dcterms:created>
  <dcterms:modified xsi:type="dcterms:W3CDTF">2024-10-25T22:21:01Z</dcterms:modified>
</cp:coreProperties>
</file>