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26928" userDrawn="1">
          <p15:clr>
            <a:srgbClr val="A4A3A4"/>
          </p15:clr>
        </p15:guide>
        <p15:guide id="5" orient="horz" pos="20160" userDrawn="1">
          <p15:clr>
            <a:srgbClr val="A4A3A4"/>
          </p15:clr>
        </p15:guide>
        <p15:guide id="7" pos="9216" userDrawn="1">
          <p15:clr>
            <a:srgbClr val="A4A3A4"/>
          </p15:clr>
        </p15:guide>
        <p15:guide id="9" pos="8832" userDrawn="1">
          <p15:clr>
            <a:srgbClr val="A4A3A4"/>
          </p15:clr>
        </p15:guide>
        <p15:guide id="10" pos="18432" userDrawn="1">
          <p15:clr>
            <a:srgbClr val="A4A3A4"/>
          </p15:clr>
        </p15:guide>
        <p15:guide id="11" pos="9600" userDrawn="1">
          <p15:clr>
            <a:srgbClr val="A4A3A4"/>
          </p15:clr>
        </p15:guide>
        <p15:guide id="12" pos="13760" userDrawn="1">
          <p15:clr>
            <a:srgbClr val="A4A3A4"/>
          </p15:clr>
        </p15:guide>
        <p15:guide id="13" pos="18816" userDrawn="1">
          <p15:clr>
            <a:srgbClr val="A4A3A4"/>
          </p15:clr>
        </p15:guide>
        <p15:guide id="14" pos="18048" userDrawn="1">
          <p15:clr>
            <a:srgbClr val="A4A3A4"/>
          </p15:clr>
        </p15:guide>
        <p15:guide id="15" orient="horz" pos="4536" userDrawn="1">
          <p15:clr>
            <a:srgbClr val="A4A3A4"/>
          </p15:clr>
        </p15:guide>
        <p15:guide id="16" orient="horz" pos="5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16F"/>
    <a:srgbClr val="E8D3A2"/>
    <a:srgbClr val="6600C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D297CE-17C6-BFFD-A171-0DFC04592517}" v="125" dt="2024-09-06T20:53:01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/>
    <p:restoredTop sz="95510" autoAdjust="0"/>
  </p:normalViewPr>
  <p:slideViewPr>
    <p:cSldViewPr snapToObjects="1" showGuides="1">
      <p:cViewPr varScale="1">
        <p:scale>
          <a:sx n="25" d="100"/>
          <a:sy n="25" d="100"/>
        </p:scale>
        <p:origin x="1664" y="216"/>
      </p:cViewPr>
      <p:guideLst>
        <p:guide orient="horz" pos="576"/>
        <p:guide pos="720"/>
        <p:guide pos="26928"/>
        <p:guide orient="horz" pos="20160"/>
        <p:guide pos="9216"/>
        <p:guide pos="8832"/>
        <p:guide pos="18432"/>
        <p:guide pos="9600"/>
        <p:guide pos="13760"/>
        <p:guide pos="18816"/>
        <p:guide pos="18048"/>
        <p:guide orient="horz" pos="4536"/>
        <p:guide orient="horz"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lin Shen" userId="S::syilin@uw.edu::79dd1fea-92a1-4430-8a00-d95e45dd47aa" providerId="AD" clId="Web-{DDD297CE-17C6-BFFD-A171-0DFC04592517}"/>
    <pc:docChg chg="modSld">
      <pc:chgData name="Yilin Shen" userId="S::syilin@uw.edu::79dd1fea-92a1-4430-8a00-d95e45dd47aa" providerId="AD" clId="Web-{DDD297CE-17C6-BFFD-A171-0DFC04592517}" dt="2024-09-06T20:53:01.941" v="80" actId="1076"/>
      <pc:docMkLst>
        <pc:docMk/>
      </pc:docMkLst>
      <pc:sldChg chg="modSp">
        <pc:chgData name="Yilin Shen" userId="S::syilin@uw.edu::79dd1fea-92a1-4430-8a00-d95e45dd47aa" providerId="AD" clId="Web-{DDD297CE-17C6-BFFD-A171-0DFC04592517}" dt="2024-09-06T20:53:01.941" v="80" actId="1076"/>
        <pc:sldMkLst>
          <pc:docMk/>
          <pc:sldMk cId="1069967497" sldId="256"/>
        </pc:sldMkLst>
        <pc:spChg chg="mod">
          <ac:chgData name="Yilin Shen" userId="S::syilin@uw.edu::79dd1fea-92a1-4430-8a00-d95e45dd47aa" providerId="AD" clId="Web-{DDD297CE-17C6-BFFD-A171-0DFC04592517}" dt="2024-09-06T19:33:54.359" v="5" actId="20577"/>
          <ac:spMkLst>
            <pc:docMk/>
            <pc:sldMk cId="1069967497" sldId="256"/>
            <ac:spMk id="2" creationId="{00000000-0000-0000-0000-000000000000}"/>
          </ac:spMkLst>
        </pc:spChg>
        <pc:spChg chg="mod">
          <ac:chgData name="Yilin Shen" userId="S::syilin@uw.edu::79dd1fea-92a1-4430-8a00-d95e45dd47aa" providerId="AD" clId="Web-{DDD297CE-17C6-BFFD-A171-0DFC04592517}" dt="2024-09-06T20:41:49.755" v="20" actId="20577"/>
          <ac:spMkLst>
            <pc:docMk/>
            <pc:sldMk cId="1069967497" sldId="256"/>
            <ac:spMk id="7" creationId="{F98F2EE5-8B35-A19D-4350-AFDB90BB9AAB}"/>
          </ac:spMkLst>
        </pc:spChg>
        <pc:spChg chg="mod">
          <ac:chgData name="Yilin Shen" userId="S::syilin@uw.edu::79dd1fea-92a1-4430-8a00-d95e45dd47aa" providerId="AD" clId="Web-{DDD297CE-17C6-BFFD-A171-0DFC04592517}" dt="2024-09-06T20:44:25.687" v="35" actId="20577"/>
          <ac:spMkLst>
            <pc:docMk/>
            <pc:sldMk cId="1069967497" sldId="256"/>
            <ac:spMk id="9" creationId="{C53E6172-9119-8A49-0F42-02A6317E1AC1}"/>
          </ac:spMkLst>
        </pc:spChg>
        <pc:spChg chg="mod">
          <ac:chgData name="Yilin Shen" userId="S::syilin@uw.edu::79dd1fea-92a1-4430-8a00-d95e45dd47aa" providerId="AD" clId="Web-{DDD297CE-17C6-BFFD-A171-0DFC04592517}" dt="2024-09-06T20:44:10.514" v="32" actId="1076"/>
          <ac:spMkLst>
            <pc:docMk/>
            <pc:sldMk cId="1069967497" sldId="256"/>
            <ac:spMk id="11" creationId="{00000000-0000-0000-0000-000000000000}"/>
          </ac:spMkLst>
        </pc:spChg>
        <pc:spChg chg="mod">
          <ac:chgData name="Yilin Shen" userId="S::syilin@uw.edu::79dd1fea-92a1-4430-8a00-d95e45dd47aa" providerId="AD" clId="Web-{DDD297CE-17C6-BFFD-A171-0DFC04592517}" dt="2024-09-06T20:41:59.755" v="21" actId="20577"/>
          <ac:spMkLst>
            <pc:docMk/>
            <pc:sldMk cId="1069967497" sldId="256"/>
            <ac:spMk id="26" creationId="{00000000-0000-0000-0000-000000000000}"/>
          </ac:spMkLst>
        </pc:spChg>
        <pc:spChg chg="mod">
          <ac:chgData name="Yilin Shen" userId="S::syilin@uw.edu::79dd1fea-92a1-4430-8a00-d95e45dd47aa" providerId="AD" clId="Web-{DDD297CE-17C6-BFFD-A171-0DFC04592517}" dt="2024-09-06T20:52:21.954" v="73" actId="20577"/>
          <ac:spMkLst>
            <pc:docMk/>
            <pc:sldMk cId="1069967497" sldId="256"/>
            <ac:spMk id="28" creationId="{28843FA5-0834-7D74-A08B-EC73EB57E11C}"/>
          </ac:spMkLst>
        </pc:spChg>
        <pc:spChg chg="mod">
          <ac:chgData name="Yilin Shen" userId="S::syilin@uw.edu::79dd1fea-92a1-4430-8a00-d95e45dd47aa" providerId="AD" clId="Web-{DDD297CE-17C6-BFFD-A171-0DFC04592517}" dt="2024-09-06T20:42:31.132" v="24" actId="20577"/>
          <ac:spMkLst>
            <pc:docMk/>
            <pc:sldMk cId="1069967497" sldId="256"/>
            <ac:spMk id="30" creationId="{00000000-0000-0000-0000-000000000000}"/>
          </ac:spMkLst>
        </pc:spChg>
        <pc:spChg chg="mod">
          <ac:chgData name="Yilin Shen" userId="S::syilin@uw.edu::79dd1fea-92a1-4430-8a00-d95e45dd47aa" providerId="AD" clId="Web-{DDD297CE-17C6-BFFD-A171-0DFC04592517}" dt="2024-09-06T20:42:26.570" v="23" actId="20577"/>
          <ac:spMkLst>
            <pc:docMk/>
            <pc:sldMk cId="1069967497" sldId="256"/>
            <ac:spMk id="34" creationId="{00000000-0000-0000-0000-000000000000}"/>
          </ac:spMkLst>
        </pc:spChg>
        <pc:spChg chg="mod">
          <ac:chgData name="Yilin Shen" userId="S::syilin@uw.edu::79dd1fea-92a1-4430-8a00-d95e45dd47aa" providerId="AD" clId="Web-{DDD297CE-17C6-BFFD-A171-0DFC04592517}" dt="2024-09-06T20:42:44.227" v="26" actId="20577"/>
          <ac:spMkLst>
            <pc:docMk/>
            <pc:sldMk cId="1069967497" sldId="256"/>
            <ac:spMk id="38" creationId="{5D4D5D08-F3D5-85DC-D1BD-7EA4FA3751F0}"/>
          </ac:spMkLst>
        </pc:spChg>
        <pc:spChg chg="mod">
          <ac:chgData name="Yilin Shen" userId="S::syilin@uw.edu::79dd1fea-92a1-4430-8a00-d95e45dd47aa" providerId="AD" clId="Web-{DDD297CE-17C6-BFFD-A171-0DFC04592517}" dt="2024-09-06T20:44:38.297" v="38" actId="20577"/>
          <ac:spMkLst>
            <pc:docMk/>
            <pc:sldMk cId="1069967497" sldId="256"/>
            <ac:spMk id="48" creationId="{C2B2F073-D4FF-65F2-6ED3-B6F2F05F09B3}"/>
          </ac:spMkLst>
        </pc:spChg>
        <pc:spChg chg="mod">
          <ac:chgData name="Yilin Shen" userId="S::syilin@uw.edu::79dd1fea-92a1-4430-8a00-d95e45dd47aa" providerId="AD" clId="Web-{DDD297CE-17C6-BFFD-A171-0DFC04592517}" dt="2024-09-06T20:52:14.704" v="70" actId="20577"/>
          <ac:spMkLst>
            <pc:docMk/>
            <pc:sldMk cId="1069967497" sldId="256"/>
            <ac:spMk id="49" creationId="{7CAFB615-DDCF-417B-2ACD-8DF6DFFE389A}"/>
          </ac:spMkLst>
        </pc:spChg>
        <pc:spChg chg="mod">
          <ac:chgData name="Yilin Shen" userId="S::syilin@uw.edu::79dd1fea-92a1-4430-8a00-d95e45dd47aa" providerId="AD" clId="Web-{DDD297CE-17C6-BFFD-A171-0DFC04592517}" dt="2024-09-06T20:44:47.689" v="41" actId="20577"/>
          <ac:spMkLst>
            <pc:docMk/>
            <pc:sldMk cId="1069967497" sldId="256"/>
            <ac:spMk id="55" creationId="{92B43299-F982-9B78-802C-BCA68219CD10}"/>
          </ac:spMkLst>
        </pc:spChg>
        <pc:spChg chg="mod">
          <ac:chgData name="Yilin Shen" userId="S::syilin@uw.edu::79dd1fea-92a1-4430-8a00-d95e45dd47aa" providerId="AD" clId="Web-{DDD297CE-17C6-BFFD-A171-0DFC04592517}" dt="2024-09-06T20:42:14.319" v="22" actId="20577"/>
          <ac:spMkLst>
            <pc:docMk/>
            <pc:sldMk cId="1069967497" sldId="256"/>
            <ac:spMk id="57" creationId="{5106E772-2648-5870-8508-E2B048EF4FA0}"/>
          </ac:spMkLst>
        </pc:spChg>
        <pc:spChg chg="mod">
          <ac:chgData name="Yilin Shen" userId="S::syilin@uw.edu::79dd1fea-92a1-4430-8a00-d95e45dd47aa" providerId="AD" clId="Web-{DDD297CE-17C6-BFFD-A171-0DFC04592517}" dt="2024-09-06T20:42:38.742" v="25" actId="20577"/>
          <ac:spMkLst>
            <pc:docMk/>
            <pc:sldMk cId="1069967497" sldId="256"/>
            <ac:spMk id="61" creationId="{730861FB-C94F-F675-D19A-4456D052BBD0}"/>
          </ac:spMkLst>
        </pc:spChg>
        <pc:spChg chg="mod">
          <ac:chgData name="Yilin Shen" userId="S::syilin@uw.edu::79dd1fea-92a1-4430-8a00-d95e45dd47aa" providerId="AD" clId="Web-{DDD297CE-17C6-BFFD-A171-0DFC04592517}" dt="2024-09-06T19:35:01.798" v="8" actId="14100"/>
          <ac:spMkLst>
            <pc:docMk/>
            <pc:sldMk cId="1069967497" sldId="256"/>
            <ac:spMk id="64" creationId="{624BCC43-4FCC-0114-416D-F495FC8C75BA}"/>
          </ac:spMkLst>
        </pc:spChg>
        <pc:spChg chg="mod">
          <ac:chgData name="Yilin Shen" userId="S::syilin@uw.edu::79dd1fea-92a1-4430-8a00-d95e45dd47aa" providerId="AD" clId="Web-{DDD297CE-17C6-BFFD-A171-0DFC04592517}" dt="2024-09-06T20:52:30.126" v="76" actId="20577"/>
          <ac:spMkLst>
            <pc:docMk/>
            <pc:sldMk cId="1069967497" sldId="256"/>
            <ac:spMk id="69" creationId="{94983CD5-2D5D-CA84-A86B-7F2AA5C30ABE}"/>
          </ac:spMkLst>
        </pc:spChg>
        <pc:spChg chg="mod">
          <ac:chgData name="Yilin Shen" userId="S::syilin@uw.edu::79dd1fea-92a1-4430-8a00-d95e45dd47aa" providerId="AD" clId="Web-{DDD297CE-17C6-BFFD-A171-0DFC04592517}" dt="2024-09-06T20:52:37.471" v="79" actId="20577"/>
          <ac:spMkLst>
            <pc:docMk/>
            <pc:sldMk cId="1069967497" sldId="256"/>
            <ac:spMk id="78" creationId="{F356ADAE-CD4D-EF5F-AAA9-8B4E644EBB04}"/>
          </ac:spMkLst>
        </pc:spChg>
        <pc:spChg chg="mod">
          <ac:chgData name="Yilin Shen" userId="S::syilin@uw.edu::79dd1fea-92a1-4430-8a00-d95e45dd47aa" providerId="AD" clId="Web-{DDD297CE-17C6-BFFD-A171-0DFC04592517}" dt="2024-09-06T20:45:34.504" v="51" actId="20577"/>
          <ac:spMkLst>
            <pc:docMk/>
            <pc:sldMk cId="1069967497" sldId="256"/>
            <ac:spMk id="80" creationId="{857E25F2-BCEE-B7C7-DD9C-F0FEE3761FE5}"/>
          </ac:spMkLst>
        </pc:spChg>
        <pc:spChg chg="mod">
          <ac:chgData name="Yilin Shen" userId="S::syilin@uw.edu::79dd1fea-92a1-4430-8a00-d95e45dd47aa" providerId="AD" clId="Web-{DDD297CE-17C6-BFFD-A171-0DFC04592517}" dt="2024-09-06T20:50:56.214" v="59" actId="14100"/>
          <ac:spMkLst>
            <pc:docMk/>
            <pc:sldMk cId="1069967497" sldId="256"/>
            <ac:spMk id="81" creationId="{7ED8BB43-C01E-C023-BCB2-865EFD0F454E}"/>
          </ac:spMkLst>
        </pc:spChg>
        <pc:spChg chg="mod">
          <ac:chgData name="Yilin Shen" userId="S::syilin@uw.edu::79dd1fea-92a1-4430-8a00-d95e45dd47aa" providerId="AD" clId="Web-{DDD297CE-17C6-BFFD-A171-0DFC04592517}" dt="2024-09-06T20:51:58.437" v="66" actId="20577"/>
          <ac:spMkLst>
            <pc:docMk/>
            <pc:sldMk cId="1069967497" sldId="256"/>
            <ac:spMk id="82" creationId="{B4410DB8-5201-81A1-9B0C-C6E30751CDD1}"/>
          </ac:spMkLst>
        </pc:spChg>
        <pc:spChg chg="mod">
          <ac:chgData name="Yilin Shen" userId="S::syilin@uw.edu::79dd1fea-92a1-4430-8a00-d95e45dd47aa" providerId="AD" clId="Web-{DDD297CE-17C6-BFFD-A171-0DFC04592517}" dt="2024-09-06T20:51:34.326" v="62" actId="20577"/>
          <ac:spMkLst>
            <pc:docMk/>
            <pc:sldMk cId="1069967497" sldId="256"/>
            <ac:spMk id="83" creationId="{6C9673B0-6725-531A-ECB9-448C1EE1F92E}"/>
          </ac:spMkLst>
        </pc:spChg>
        <pc:spChg chg="mod">
          <ac:chgData name="Yilin Shen" userId="S::syilin@uw.edu::79dd1fea-92a1-4430-8a00-d95e45dd47aa" providerId="AD" clId="Web-{DDD297CE-17C6-BFFD-A171-0DFC04592517}" dt="2024-09-06T20:50:41.416" v="54" actId="20577"/>
          <ac:spMkLst>
            <pc:docMk/>
            <pc:sldMk cId="1069967497" sldId="256"/>
            <ac:spMk id="91" creationId="{1DC7F594-D0BD-A43A-CA0E-6470C8904939}"/>
          </ac:spMkLst>
        </pc:spChg>
        <pc:spChg chg="mod">
          <ac:chgData name="Yilin Shen" userId="S::syilin@uw.edu::79dd1fea-92a1-4430-8a00-d95e45dd47aa" providerId="AD" clId="Web-{DDD297CE-17C6-BFFD-A171-0DFC04592517}" dt="2024-09-06T19:36:28.409" v="15" actId="1076"/>
          <ac:spMkLst>
            <pc:docMk/>
            <pc:sldMk cId="1069967497" sldId="256"/>
            <ac:spMk id="104" creationId="{D157C08B-99EE-306C-AF91-5DEDB2BDCCDC}"/>
          </ac:spMkLst>
        </pc:spChg>
        <pc:spChg chg="mod">
          <ac:chgData name="Yilin Shen" userId="S::syilin@uw.edu::79dd1fea-92a1-4430-8a00-d95e45dd47aa" providerId="AD" clId="Web-{DDD297CE-17C6-BFFD-A171-0DFC04592517}" dt="2024-09-06T20:45:16.894" v="49" actId="20577"/>
          <ac:spMkLst>
            <pc:docMk/>
            <pc:sldMk cId="1069967497" sldId="256"/>
            <ac:spMk id="111" creationId="{FE912E1E-40D7-A1FF-918F-FA1D2D3800EA}"/>
          </ac:spMkLst>
        </pc:spChg>
        <pc:picChg chg="mod">
          <ac:chgData name="Yilin Shen" userId="S::syilin@uw.edu::79dd1fea-92a1-4430-8a00-d95e45dd47aa" providerId="AD" clId="Web-{DDD297CE-17C6-BFFD-A171-0DFC04592517}" dt="2024-09-06T20:52:05.547" v="67" actId="1076"/>
          <ac:picMkLst>
            <pc:docMk/>
            <pc:sldMk cId="1069967497" sldId="256"/>
            <ac:picMk id="121" creationId="{9F0F1923-FF5B-9AF7-7887-5D9DAE231649}"/>
          </ac:picMkLst>
        </pc:picChg>
        <pc:picChg chg="mod">
          <ac:chgData name="Yilin Shen" userId="S::syilin@uw.edu::79dd1fea-92a1-4430-8a00-d95e45dd47aa" providerId="AD" clId="Web-{DDD297CE-17C6-BFFD-A171-0DFC04592517}" dt="2024-09-06T20:53:01.941" v="80" actId="1076"/>
          <ac:picMkLst>
            <pc:docMk/>
            <pc:sldMk cId="1069967497" sldId="256"/>
            <ac:picMk id="123" creationId="{1F4E353B-7020-91D6-18B8-A194DB5FCD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CA92D-BAAB-4685-B766-CF7F3896C907}" type="datetimeFigureOut">
              <a:rPr lang="en-US" smtClean="0"/>
              <a:t>9/6/24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1CDCF-7892-4629-9C49-938D59BE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5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CDCF-7892-4629-9C49-938D59BE3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5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9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6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9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7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9/6/24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4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9/6/24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7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9/6/24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9/6/24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6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9/6/24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2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9/6/24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1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80EEA-D0D3-8B4B-92D4-DEB51ACFF84E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0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Purple Header Bar"/>
          <p:cNvSpPr/>
          <p:nvPr/>
        </p:nvSpPr>
        <p:spPr>
          <a:xfrm>
            <a:off x="0" y="-101386"/>
            <a:ext cx="43891200" cy="8100434"/>
          </a:xfrm>
          <a:prstGeom prst="rect">
            <a:avLst/>
          </a:prstGeom>
          <a:solidFill>
            <a:srgbClr val="3301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77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366" y="954561"/>
            <a:ext cx="41561833" cy="3536855"/>
          </a:xfrm>
        </p:spPr>
        <p:txBody>
          <a:bodyPr anchor="b">
            <a:noAutofit/>
          </a:bodyPr>
          <a:lstStyle/>
          <a:p>
            <a:pPr algn="l"/>
            <a:r>
              <a:rPr lang="en-US" sz="11600" b="1" dirty="0">
                <a:solidFill>
                  <a:srgbClr val="FFFFFF"/>
                </a:solidFill>
                <a:latin typeface="Open Sans"/>
                <a:ea typeface="Encode Sans Normal Black" charset="0"/>
                <a:cs typeface="Encode Sans Normal Black" charset="0"/>
              </a:rPr>
              <a:t>Neural Network Efficiency Evaluation on the</a:t>
            </a:r>
            <a:br>
              <a:rPr lang="en-US" sz="11600" b="1" dirty="0">
                <a:latin typeface="Open Sans"/>
                <a:ea typeface="Encode Sans Normal Black" charset="0"/>
                <a:cs typeface="Encode Sans Normal Black" charset="0"/>
              </a:rPr>
            </a:br>
            <a:r>
              <a:rPr lang="en-US" sz="11600" b="1" dirty="0">
                <a:solidFill>
                  <a:srgbClr val="FFFFFF"/>
                </a:solidFill>
                <a:latin typeface="Open Sans"/>
                <a:ea typeface="Encode Sans Normal Black" charset="0"/>
                <a:cs typeface="Encode Sans Normal Black" charset="0"/>
              </a:rPr>
              <a:t>AMD Versal AI Engine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6443" y="6478607"/>
            <a:ext cx="27896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046332" algn="l"/>
              </a:tabLst>
            </a:pPr>
            <a:r>
              <a:rPr lang="en-US" sz="48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Yilin Shen, Caroline Johnson, Scott Hauck (University of Washington)</a:t>
            </a:r>
          </a:p>
          <a:p>
            <a:endParaRPr lang="en-US" sz="48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2615" y="10167983"/>
            <a:ext cx="13709679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AI deployment requires hardware assistance (CPU/GPU/FPGA,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FPGA is a </a:t>
            </a:r>
            <a:r>
              <a:rPr lang="en-US" sz="4000" dirty="0">
                <a:latin typeface="Open Sans"/>
                <a:ea typeface="Open Sans"/>
                <a:cs typeface="Open Sans"/>
              </a:rPr>
              <a:t>popular</a:t>
            </a: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 solution for its low latency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Next-gen FPGA (AMD Versal) introduced AI Engine(AIE)</a:t>
            </a:r>
          </a:p>
        </p:txBody>
      </p:sp>
      <p:grpSp>
        <p:nvGrpSpPr>
          <p:cNvPr id="25" name="Group 24" descr="Section Header and gold boundless bar"/>
          <p:cNvGrpSpPr/>
          <p:nvPr/>
        </p:nvGrpSpPr>
        <p:grpSpPr>
          <a:xfrm>
            <a:off x="15303672" y="8654774"/>
            <a:ext cx="9296400" cy="1205803"/>
            <a:chOff x="8956548" y="11722612"/>
            <a:chExt cx="6972300" cy="904353"/>
          </a:xfrm>
        </p:grpSpPr>
        <p:sp>
          <p:nvSpPr>
            <p:cNvPr id="26" name="TextBox 25" descr="Section Header placeholder"/>
            <p:cNvSpPr txBox="1"/>
            <p:nvPr/>
          </p:nvSpPr>
          <p:spPr>
            <a:xfrm>
              <a:off x="8956548" y="11722612"/>
              <a:ext cx="6972300" cy="6924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5400" b="1" dirty="0">
                  <a:solidFill>
                    <a:srgbClr val="33016F"/>
                  </a:solidFill>
                  <a:latin typeface="Open Sans"/>
                  <a:ea typeface="Encode Sans Normal Black" charset="0"/>
                  <a:cs typeface="Encode Sans Normal Black" charset="0"/>
                </a:rPr>
                <a:t>Models for Evaluation</a:t>
              </a:r>
            </a:p>
          </p:txBody>
        </p:sp>
        <p:pic>
          <p:nvPicPr>
            <p:cNvPr id="27" name="Picture 26" descr="gold boundless bar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95" y="12514189"/>
              <a:ext cx="1399032" cy="112776"/>
            </a:xfrm>
            <a:prstGeom prst="rect">
              <a:avLst/>
            </a:prstGeom>
          </p:spPr>
        </p:pic>
      </p:grpSp>
      <p:grpSp>
        <p:nvGrpSpPr>
          <p:cNvPr id="29" name="Group 28" descr="Section Header and gold boundless bar"/>
          <p:cNvGrpSpPr/>
          <p:nvPr/>
        </p:nvGrpSpPr>
        <p:grpSpPr>
          <a:xfrm>
            <a:off x="29870400" y="20827492"/>
            <a:ext cx="9296400" cy="1205817"/>
            <a:chOff x="8956548" y="11722604"/>
            <a:chExt cx="6972300" cy="904361"/>
          </a:xfrm>
        </p:grpSpPr>
        <p:sp>
          <p:nvSpPr>
            <p:cNvPr id="30" name="TextBox 29" descr="Section Header "/>
            <p:cNvSpPr txBox="1"/>
            <p:nvPr/>
          </p:nvSpPr>
          <p:spPr>
            <a:xfrm>
              <a:off x="8956548" y="11722604"/>
              <a:ext cx="6972300" cy="6924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5400" b="1" dirty="0">
                  <a:solidFill>
                    <a:srgbClr val="33016F"/>
                  </a:solidFill>
                  <a:latin typeface="Open Sans"/>
                  <a:ea typeface="Encode Sans Normal Black" charset="0"/>
                  <a:cs typeface="Encode Sans Normal Black" charset="0"/>
                </a:rPr>
                <a:t>Conclusion</a:t>
              </a:r>
            </a:p>
          </p:txBody>
        </p:sp>
        <p:pic>
          <p:nvPicPr>
            <p:cNvPr id="31" name="Picture 30" descr="gold boundless bar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95" y="12514189"/>
              <a:ext cx="1399032" cy="112776"/>
            </a:xfrm>
            <a:prstGeom prst="rect">
              <a:avLst/>
            </a:prstGeom>
          </p:spPr>
        </p:pic>
      </p:grpSp>
      <p:grpSp>
        <p:nvGrpSpPr>
          <p:cNvPr id="33" name="Group 32" descr="Section Header and gold boundless bar"/>
          <p:cNvGrpSpPr/>
          <p:nvPr/>
        </p:nvGrpSpPr>
        <p:grpSpPr>
          <a:xfrm>
            <a:off x="29870400" y="8653064"/>
            <a:ext cx="9296400" cy="1205809"/>
            <a:chOff x="8956548" y="11722608"/>
            <a:chExt cx="6972300" cy="904357"/>
          </a:xfrm>
        </p:grpSpPr>
        <p:sp>
          <p:nvSpPr>
            <p:cNvPr id="34" name="TextBox 33" descr="Section Header "/>
            <p:cNvSpPr txBox="1"/>
            <p:nvPr/>
          </p:nvSpPr>
          <p:spPr>
            <a:xfrm>
              <a:off x="8956548" y="11722608"/>
              <a:ext cx="6972300" cy="6924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5400" b="1" dirty="0">
                  <a:solidFill>
                    <a:srgbClr val="33016F"/>
                  </a:solidFill>
                  <a:latin typeface="Open Sans"/>
                  <a:ea typeface="Encode Sans Normal Black" charset="0"/>
                  <a:cs typeface="Encode Sans Normal Black" charset="0"/>
                </a:rPr>
                <a:t>Comparison Results</a:t>
              </a:r>
            </a:p>
          </p:txBody>
        </p:sp>
        <p:pic>
          <p:nvPicPr>
            <p:cNvPr id="35" name="Picture 34" descr="gold boundless bar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95" y="12514189"/>
              <a:ext cx="1399032" cy="112776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9967430" y="30763510"/>
            <a:ext cx="9337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[1] Johnson, Caroline. Evaluating the Quality of HLS4ML’s Basic Neural Network Implementations on FPGAs. MS thesis. University of Washington, 2023.</a:t>
            </a:r>
          </a:p>
        </p:txBody>
      </p:sp>
      <p:pic>
        <p:nvPicPr>
          <p:cNvPr id="47" name="Picture 46" descr="Gold Boundless Bar" title="Gold Boundless Ba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55" y="4058445"/>
            <a:ext cx="5169408" cy="1267968"/>
          </a:xfrm>
          <a:prstGeom prst="rect">
            <a:avLst/>
          </a:prstGeom>
        </p:spPr>
      </p:pic>
      <p:cxnSp>
        <p:nvCxnSpPr>
          <p:cNvPr id="5" name="Straight Connector 4" descr="Gold rule line divider"/>
          <p:cNvCxnSpPr>
            <a:cxnSpLocks/>
          </p:cNvCxnSpPr>
          <p:nvPr/>
        </p:nvCxnSpPr>
        <p:spPr>
          <a:xfrm>
            <a:off x="14630400" y="8686800"/>
            <a:ext cx="0" cy="23317200"/>
          </a:xfrm>
          <a:prstGeom prst="line">
            <a:avLst/>
          </a:prstGeom>
          <a:ln w="28575">
            <a:solidFill>
              <a:srgbClr val="E8D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 descr="Gold rule line divider"/>
          <p:cNvCxnSpPr>
            <a:cxnSpLocks/>
          </p:cNvCxnSpPr>
          <p:nvPr/>
        </p:nvCxnSpPr>
        <p:spPr>
          <a:xfrm>
            <a:off x="29260800" y="8686800"/>
            <a:ext cx="0" cy="23317200"/>
          </a:xfrm>
          <a:prstGeom prst="line">
            <a:avLst/>
          </a:prstGeom>
          <a:ln w="28575">
            <a:solidFill>
              <a:srgbClr val="E8D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hite Block W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575" y="4529080"/>
            <a:ext cx="5117003" cy="3458005"/>
          </a:xfrm>
          <a:prstGeom prst="rect">
            <a:avLst/>
          </a:prstGeom>
        </p:spPr>
      </p:pic>
      <p:grpSp>
        <p:nvGrpSpPr>
          <p:cNvPr id="6" name="Group 5" descr="Section Header and gold boundless bar">
            <a:extLst>
              <a:ext uri="{FF2B5EF4-FFF2-40B4-BE49-F238E27FC236}">
                <a16:creationId xmlns:a16="http://schemas.microsoft.com/office/drawing/2014/main" id="{DCA933D4-DD96-0845-D19D-9CBA9D62B4E8}"/>
              </a:ext>
            </a:extLst>
          </p:cNvPr>
          <p:cNvGrpSpPr/>
          <p:nvPr/>
        </p:nvGrpSpPr>
        <p:grpSpPr>
          <a:xfrm>
            <a:off x="1181980" y="8660313"/>
            <a:ext cx="9296401" cy="1205811"/>
            <a:chOff x="8956548" y="11722608"/>
            <a:chExt cx="6972300" cy="904357"/>
          </a:xfrm>
        </p:grpSpPr>
        <p:sp>
          <p:nvSpPr>
            <p:cNvPr id="7" name="TextBox 6" descr="Section Header placeholder">
              <a:extLst>
                <a:ext uri="{FF2B5EF4-FFF2-40B4-BE49-F238E27FC236}">
                  <a16:creationId xmlns:a16="http://schemas.microsoft.com/office/drawing/2014/main" id="{F98F2EE5-8B35-A19D-4350-AFDB90BB9AAB}"/>
                </a:ext>
              </a:extLst>
            </p:cNvPr>
            <p:cNvSpPr txBox="1"/>
            <p:nvPr/>
          </p:nvSpPr>
          <p:spPr>
            <a:xfrm>
              <a:off x="8956548" y="11722608"/>
              <a:ext cx="6972300" cy="6924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5400" b="1" dirty="0">
                  <a:solidFill>
                    <a:srgbClr val="33016F"/>
                  </a:solidFill>
                  <a:latin typeface="Open Sans"/>
                  <a:ea typeface="Encode Sans Normal Black" charset="0"/>
                  <a:cs typeface="Encode Sans Normal Black" charset="0"/>
                </a:rPr>
                <a:t>Introduction</a:t>
              </a:r>
            </a:p>
          </p:txBody>
        </p:sp>
        <p:pic>
          <p:nvPicPr>
            <p:cNvPr id="8" name="Picture 7" descr="gold boundless bar">
              <a:extLst>
                <a:ext uri="{FF2B5EF4-FFF2-40B4-BE49-F238E27FC236}">
                  <a16:creationId xmlns:a16="http://schemas.microsoft.com/office/drawing/2014/main" id="{C5D118AC-C310-BF3D-9F77-5BAF6186A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95" y="12514189"/>
              <a:ext cx="1399032" cy="11277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53E6172-9119-8A49-0F42-02A6317E1AC1}"/>
              </a:ext>
            </a:extLst>
          </p:cNvPr>
          <p:cNvSpPr txBox="1"/>
          <p:nvPr/>
        </p:nvSpPr>
        <p:spPr>
          <a:xfrm>
            <a:off x="1186367" y="18051959"/>
            <a:ext cx="1278857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The AIE looks promising:</a:t>
            </a:r>
          </a:p>
        </p:txBody>
      </p:sp>
      <p:grpSp>
        <p:nvGrpSpPr>
          <p:cNvPr id="37" name="Group 36" descr="Section Header and gold boundless bar">
            <a:extLst>
              <a:ext uri="{FF2B5EF4-FFF2-40B4-BE49-F238E27FC236}">
                <a16:creationId xmlns:a16="http://schemas.microsoft.com/office/drawing/2014/main" id="{A735B741-286E-B0DE-2860-9816F4605CAA}"/>
              </a:ext>
            </a:extLst>
          </p:cNvPr>
          <p:cNvGrpSpPr/>
          <p:nvPr/>
        </p:nvGrpSpPr>
        <p:grpSpPr>
          <a:xfrm>
            <a:off x="29868341" y="29251866"/>
            <a:ext cx="9296400" cy="1292825"/>
            <a:chOff x="8956548" y="11812941"/>
            <a:chExt cx="6972300" cy="814024"/>
          </a:xfrm>
        </p:grpSpPr>
        <p:sp>
          <p:nvSpPr>
            <p:cNvPr id="38" name="TextBox 37" descr="Section Header ">
              <a:extLst>
                <a:ext uri="{FF2B5EF4-FFF2-40B4-BE49-F238E27FC236}">
                  <a16:creationId xmlns:a16="http://schemas.microsoft.com/office/drawing/2014/main" id="{5D4D5D08-F3D5-85DC-D1BD-7EA4FA3751F0}"/>
                </a:ext>
              </a:extLst>
            </p:cNvPr>
            <p:cNvSpPr txBox="1"/>
            <p:nvPr/>
          </p:nvSpPr>
          <p:spPr>
            <a:xfrm>
              <a:off x="8956548" y="11812941"/>
              <a:ext cx="6972300" cy="5813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5400" b="1" dirty="0">
                  <a:solidFill>
                    <a:srgbClr val="33016F"/>
                  </a:solidFill>
                  <a:latin typeface="Open Sans"/>
                  <a:ea typeface="Encode Sans Normal Black" charset="0"/>
                  <a:cs typeface="Encode Sans Normal Black" charset="0"/>
                </a:rPr>
                <a:t>Reference</a:t>
              </a:r>
            </a:p>
          </p:txBody>
        </p:sp>
        <p:pic>
          <p:nvPicPr>
            <p:cNvPr id="42" name="Picture 41" descr="gold boundless bar">
              <a:extLst>
                <a:ext uri="{FF2B5EF4-FFF2-40B4-BE49-F238E27FC236}">
                  <a16:creationId xmlns:a16="http://schemas.microsoft.com/office/drawing/2014/main" id="{EB1E9F9C-DC61-8706-7956-2E21F93FE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95" y="12514189"/>
              <a:ext cx="1399032" cy="112776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2B2F073-D4FF-65F2-6ED3-B6F2F05F09B3}"/>
              </a:ext>
            </a:extLst>
          </p:cNvPr>
          <p:cNvSpPr txBox="1"/>
          <p:nvPr/>
        </p:nvSpPr>
        <p:spPr>
          <a:xfrm>
            <a:off x="1186366" y="25214759"/>
            <a:ext cx="1278857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Should we use it? Let’s compare AIE to FPGA!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AFB615-DDCF-417B-2ACD-8DF6DFFE389A}"/>
              </a:ext>
            </a:extLst>
          </p:cNvPr>
          <p:cNvSpPr txBox="1"/>
          <p:nvPr/>
        </p:nvSpPr>
        <p:spPr>
          <a:xfrm>
            <a:off x="15252873" y="14554200"/>
            <a:ext cx="132468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1-D model structure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39905B8A-008C-7F6E-5541-0EE334234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193" y="4560072"/>
            <a:ext cx="6117207" cy="34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96A2B1-E5D9-8AF8-F6DA-319C4BFE5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96869" y="29881809"/>
            <a:ext cx="1712407" cy="17124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C6D7A7-EDD7-9CEA-98FD-E7F8D4423EC2}"/>
              </a:ext>
            </a:extLst>
          </p:cNvPr>
          <p:cNvSpPr txBox="1"/>
          <p:nvPr/>
        </p:nvSpPr>
        <p:spPr>
          <a:xfrm>
            <a:off x="39451819" y="31511557"/>
            <a:ext cx="360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NSF Grant 2117997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843FA5-0834-7D74-A08B-EC73EB57E11C}"/>
              </a:ext>
            </a:extLst>
          </p:cNvPr>
          <p:cNvSpPr txBox="1"/>
          <p:nvPr/>
        </p:nvSpPr>
        <p:spPr>
          <a:xfrm>
            <a:off x="15252872" y="20116800"/>
            <a:ext cx="132468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2-D model structure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B43299-F982-9B78-802C-BCA68219CD10}"/>
              </a:ext>
            </a:extLst>
          </p:cNvPr>
          <p:cNvSpPr txBox="1"/>
          <p:nvPr/>
        </p:nvSpPr>
        <p:spPr>
          <a:xfrm>
            <a:off x="1181980" y="27608748"/>
            <a:ext cx="1331170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Initiation interval (1/throughput)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Latency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Power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Price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Resource utilization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Silicon Area utilization</a:t>
            </a:r>
          </a:p>
        </p:txBody>
      </p:sp>
      <p:grpSp>
        <p:nvGrpSpPr>
          <p:cNvPr id="56" name="Group 55" descr="Section Header and gold boundless bar">
            <a:extLst>
              <a:ext uri="{FF2B5EF4-FFF2-40B4-BE49-F238E27FC236}">
                <a16:creationId xmlns:a16="http://schemas.microsoft.com/office/drawing/2014/main" id="{446D3F60-CC88-89AA-5D5E-6A468FD7B611}"/>
              </a:ext>
            </a:extLst>
          </p:cNvPr>
          <p:cNvGrpSpPr/>
          <p:nvPr/>
        </p:nvGrpSpPr>
        <p:grpSpPr>
          <a:xfrm>
            <a:off x="1181980" y="26378593"/>
            <a:ext cx="9296400" cy="1205807"/>
            <a:chOff x="8956548" y="11722609"/>
            <a:chExt cx="6972300" cy="904356"/>
          </a:xfrm>
        </p:grpSpPr>
        <p:sp>
          <p:nvSpPr>
            <p:cNvPr id="57" name="TextBox 56" descr="Section Header placeholder">
              <a:extLst>
                <a:ext uri="{FF2B5EF4-FFF2-40B4-BE49-F238E27FC236}">
                  <a16:creationId xmlns:a16="http://schemas.microsoft.com/office/drawing/2014/main" id="{5106E772-2648-5870-8508-E2B048EF4FA0}"/>
                </a:ext>
              </a:extLst>
            </p:cNvPr>
            <p:cNvSpPr txBox="1"/>
            <p:nvPr/>
          </p:nvSpPr>
          <p:spPr>
            <a:xfrm>
              <a:off x="8956548" y="11722609"/>
              <a:ext cx="6972300" cy="6924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5400" b="1" dirty="0">
                  <a:solidFill>
                    <a:srgbClr val="33016F"/>
                  </a:solidFill>
                  <a:latin typeface="Open Sans"/>
                  <a:ea typeface="Encode Sans Normal Black" charset="0"/>
                  <a:cs typeface="Encode Sans Normal Black" charset="0"/>
                </a:rPr>
                <a:t>Metrics for Evaluation</a:t>
              </a:r>
            </a:p>
          </p:txBody>
        </p:sp>
        <p:pic>
          <p:nvPicPr>
            <p:cNvPr id="58" name="Picture 57" descr="gold boundless bar">
              <a:extLst>
                <a:ext uri="{FF2B5EF4-FFF2-40B4-BE49-F238E27FC236}">
                  <a16:creationId xmlns:a16="http://schemas.microsoft.com/office/drawing/2014/main" id="{255E417E-17FA-3533-892C-029956504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95" y="12514189"/>
              <a:ext cx="1399032" cy="112776"/>
            </a:xfrm>
            <a:prstGeom prst="rect">
              <a:avLst/>
            </a:prstGeom>
          </p:spPr>
        </p:pic>
      </p:grpSp>
      <p:grpSp>
        <p:nvGrpSpPr>
          <p:cNvPr id="59" name="Group 58" descr="Section Header and gold boundless bar">
            <a:extLst>
              <a:ext uri="{FF2B5EF4-FFF2-40B4-BE49-F238E27FC236}">
                <a16:creationId xmlns:a16="http://schemas.microsoft.com/office/drawing/2014/main" id="{C970ACCC-8FA1-6DD2-A359-C41A12D1CA7B}"/>
              </a:ext>
            </a:extLst>
          </p:cNvPr>
          <p:cNvGrpSpPr/>
          <p:nvPr/>
        </p:nvGrpSpPr>
        <p:grpSpPr>
          <a:xfrm>
            <a:off x="29909651" y="24303806"/>
            <a:ext cx="9296400" cy="1205811"/>
            <a:chOff x="8956548" y="11722608"/>
            <a:chExt cx="6972300" cy="904357"/>
          </a:xfrm>
        </p:grpSpPr>
        <p:sp>
          <p:nvSpPr>
            <p:cNvPr id="61" name="TextBox 60" descr="Section Header ">
              <a:extLst>
                <a:ext uri="{FF2B5EF4-FFF2-40B4-BE49-F238E27FC236}">
                  <a16:creationId xmlns:a16="http://schemas.microsoft.com/office/drawing/2014/main" id="{730861FB-C94F-F675-D19A-4456D052BBD0}"/>
                </a:ext>
              </a:extLst>
            </p:cNvPr>
            <p:cNvSpPr txBox="1"/>
            <p:nvPr/>
          </p:nvSpPr>
          <p:spPr>
            <a:xfrm>
              <a:off x="8956548" y="11722608"/>
              <a:ext cx="6972300" cy="6924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5400" b="1" dirty="0">
                  <a:solidFill>
                    <a:srgbClr val="33016F"/>
                  </a:solidFill>
                  <a:latin typeface="Open Sans"/>
                  <a:ea typeface="Encode Sans Normal Black" charset="0"/>
                  <a:cs typeface="Encode Sans Normal Black" charset="0"/>
                </a:rPr>
                <a:t>Future Work</a:t>
              </a:r>
            </a:p>
          </p:txBody>
        </p:sp>
        <p:pic>
          <p:nvPicPr>
            <p:cNvPr id="62" name="Picture 61" descr="gold boundless bar">
              <a:extLst>
                <a:ext uri="{FF2B5EF4-FFF2-40B4-BE49-F238E27FC236}">
                  <a16:creationId xmlns:a16="http://schemas.microsoft.com/office/drawing/2014/main" id="{B0C6C0FF-C832-3A36-F447-78A13B0FA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95" y="12514189"/>
              <a:ext cx="1399032" cy="112776"/>
            </a:xfrm>
            <a:prstGeom prst="rect">
              <a:avLst/>
            </a:prstGeom>
          </p:spPr>
        </p:pic>
      </p:grpSp>
      <p:grpSp>
        <p:nvGrpSpPr>
          <p:cNvPr id="63" name="Group 62" descr="Section Header and gold boundless bar">
            <a:extLst>
              <a:ext uri="{FF2B5EF4-FFF2-40B4-BE49-F238E27FC236}">
                <a16:creationId xmlns:a16="http://schemas.microsoft.com/office/drawing/2014/main" id="{1ADD1B71-AC73-FD3A-3D9E-E47278945B49}"/>
              </a:ext>
            </a:extLst>
          </p:cNvPr>
          <p:cNvGrpSpPr/>
          <p:nvPr/>
        </p:nvGrpSpPr>
        <p:grpSpPr>
          <a:xfrm>
            <a:off x="15332099" y="21356716"/>
            <a:ext cx="12139095" cy="1148950"/>
            <a:chOff x="8977868" y="11765252"/>
            <a:chExt cx="9104321" cy="861713"/>
          </a:xfrm>
        </p:grpSpPr>
        <p:sp>
          <p:nvSpPr>
            <p:cNvPr id="64" name="TextBox 63" descr="Section Header placeholder">
              <a:extLst>
                <a:ext uri="{FF2B5EF4-FFF2-40B4-BE49-F238E27FC236}">
                  <a16:creationId xmlns:a16="http://schemas.microsoft.com/office/drawing/2014/main" id="{624BCC43-4FCC-0114-416D-F495FC8C75BA}"/>
                </a:ext>
              </a:extLst>
            </p:cNvPr>
            <p:cNvSpPr txBox="1"/>
            <p:nvPr/>
          </p:nvSpPr>
          <p:spPr>
            <a:xfrm>
              <a:off x="8977868" y="11765252"/>
              <a:ext cx="9104321" cy="6924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5400" b="1" dirty="0">
                  <a:solidFill>
                    <a:srgbClr val="33016F"/>
                  </a:solidFill>
                  <a:latin typeface="Open Sans"/>
                  <a:ea typeface="Encode Sans Normal Black" charset="0"/>
                  <a:cs typeface="Encode Sans Normal Black" charset="0"/>
                </a:rPr>
                <a:t>AI Engine Implementation</a:t>
              </a:r>
            </a:p>
          </p:txBody>
        </p:sp>
        <p:pic>
          <p:nvPicPr>
            <p:cNvPr id="66" name="Picture 65" descr="gold boundless bar">
              <a:extLst>
                <a:ext uri="{FF2B5EF4-FFF2-40B4-BE49-F238E27FC236}">
                  <a16:creationId xmlns:a16="http://schemas.microsoft.com/office/drawing/2014/main" id="{14478EAE-A80C-2ADC-AAD8-802C8F88E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95" y="12514189"/>
              <a:ext cx="1399032" cy="112776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4983CD5-2D5D-CA84-A86B-7F2AA5C30ABE}"/>
              </a:ext>
            </a:extLst>
          </p:cNvPr>
          <p:cNvSpPr txBox="1"/>
          <p:nvPr/>
        </p:nvSpPr>
        <p:spPr>
          <a:xfrm>
            <a:off x="15343867" y="26060400"/>
            <a:ext cx="132468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1-D model AIE mapping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356ADAE-CD4D-EF5F-AAA9-8B4E644EBB04}"/>
              </a:ext>
            </a:extLst>
          </p:cNvPr>
          <p:cNvSpPr txBox="1"/>
          <p:nvPr/>
        </p:nvSpPr>
        <p:spPr>
          <a:xfrm>
            <a:off x="15343867" y="30556200"/>
            <a:ext cx="132468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2-D model AIE mapping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6DFD03B-AEFA-A515-2B07-B3A68A286ED3}"/>
              </a:ext>
            </a:extLst>
          </p:cNvPr>
          <p:cNvSpPr/>
          <p:nvPr/>
        </p:nvSpPr>
        <p:spPr>
          <a:xfrm>
            <a:off x="1494669" y="31748849"/>
            <a:ext cx="1400931" cy="78855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57E25F2-BCEE-B7C7-DD9C-F0FEE3761FE5}"/>
              </a:ext>
            </a:extLst>
          </p:cNvPr>
          <p:cNvSpPr txBox="1"/>
          <p:nvPr/>
        </p:nvSpPr>
        <p:spPr>
          <a:xfrm>
            <a:off x="3352800" y="31767959"/>
            <a:ext cx="573574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Open Sans"/>
                <a:ea typeface="Open Sans"/>
                <a:cs typeface="Open Sans"/>
              </a:rPr>
              <a:t>The smaller, the better!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ED8BB43-C01E-C023-BCB2-865EFD0F454E}"/>
              </a:ext>
            </a:extLst>
          </p:cNvPr>
          <p:cNvSpPr txBox="1"/>
          <p:nvPr/>
        </p:nvSpPr>
        <p:spPr>
          <a:xfrm>
            <a:off x="29794200" y="25554325"/>
            <a:ext cx="13738108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Map more complex models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Convolution with stride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Multi-channel convolution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Evaluate AIE-ML: next-gen AIE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Optimized interconnection and enhanced MAC unit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4410DB8-5201-81A1-9B0C-C6E30751CDD1}"/>
              </a:ext>
            </a:extLst>
          </p:cNvPr>
          <p:cNvSpPr txBox="1"/>
          <p:nvPr/>
        </p:nvSpPr>
        <p:spPr>
          <a:xfrm>
            <a:off x="30485985" y="14775359"/>
            <a:ext cx="132468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1-D model Results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C9673B0-6725-531A-ECB9-448C1EE1F92E}"/>
              </a:ext>
            </a:extLst>
          </p:cNvPr>
          <p:cNvSpPr txBox="1"/>
          <p:nvPr/>
        </p:nvSpPr>
        <p:spPr>
          <a:xfrm>
            <a:off x="30421390" y="20337959"/>
            <a:ext cx="132468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2-D model Results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4F8467E3-DAD8-C0C3-1DFF-F5E6654988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18935460"/>
            <a:ext cx="13311702" cy="605814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1DC7F594-D0BD-A43A-CA0E-6470C8904939}"/>
              </a:ext>
            </a:extLst>
          </p:cNvPr>
          <p:cNvSpPr txBox="1"/>
          <p:nvPr/>
        </p:nvSpPr>
        <p:spPr>
          <a:xfrm>
            <a:off x="15149144" y="31615559"/>
            <a:ext cx="1278857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* FPGA Implementation: see [1]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F02209E9-080F-7121-FBD4-3D084FD361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00277" y="10214539"/>
            <a:ext cx="13903511" cy="4183579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D157C08B-99EE-306C-AF91-5DEDB2BDCCDC}"/>
              </a:ext>
            </a:extLst>
          </p:cNvPr>
          <p:cNvSpPr txBox="1"/>
          <p:nvPr/>
        </p:nvSpPr>
        <p:spPr>
          <a:xfrm>
            <a:off x="29814339" y="22289152"/>
            <a:ext cx="1453406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If throughput and latency is the priority, go for FPGA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If cost or replication is the priority, go for FPGA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/>
                <a:ea typeface="Uni Sans Book" charset="0"/>
                <a:cs typeface="Uni Sans Book" charset="0"/>
              </a:rPr>
              <a:t>AIE saves silicon area and power for basic ML workload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A53CFF39-9A6A-9667-D9A7-2DD2FCD62D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697" y="12801600"/>
            <a:ext cx="9416708" cy="5177314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CDE4375F-2431-3A12-C287-E4ADEF959D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88838" y="15926514"/>
            <a:ext cx="13365333" cy="3776668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FE912E1E-40D7-A1FF-918F-FA1D2D3800EA}"/>
              </a:ext>
            </a:extLst>
          </p:cNvPr>
          <p:cNvSpPr txBox="1"/>
          <p:nvPr/>
        </p:nvSpPr>
        <p:spPr>
          <a:xfrm>
            <a:off x="38079251" y="9067800"/>
            <a:ext cx="573574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The smaller, the better!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A1E33DC7-B1DA-327F-D2FC-2E75CBA733E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118" t="3960" r="9665" b="64389"/>
          <a:stretch/>
        </p:blipFill>
        <p:spPr>
          <a:xfrm>
            <a:off x="15303603" y="23242170"/>
            <a:ext cx="13283994" cy="251343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BB72717-469B-E372-5C4A-5505182A94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460" t="3108" r="5400" b="65642"/>
          <a:stretch/>
        </p:blipFill>
        <p:spPr>
          <a:xfrm>
            <a:off x="15240172" y="27641629"/>
            <a:ext cx="13454784" cy="24077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F0F1923-FF5B-9AF7-7887-5D9DAE23164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1141" r="7571" b="4113"/>
          <a:stretch/>
        </p:blipFill>
        <p:spPr>
          <a:xfrm>
            <a:off x="29627767" y="9848530"/>
            <a:ext cx="14094319" cy="503279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F4E353B-7020-91D6-18B8-A194DB5FCD1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0805" t="-77" r="8522" b="5926"/>
          <a:stretch/>
        </p:blipFill>
        <p:spPr>
          <a:xfrm>
            <a:off x="29585334" y="15381986"/>
            <a:ext cx="14082876" cy="49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67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3807</TotalTime>
  <Words>230</Words>
  <Application>Microsoft Macintosh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Neural Network Efficiency Evaluation on the AMD Versal AI Engine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HERE</dc:title>
  <dc:creator>Sydney Brown</dc:creator>
  <cp:lastModifiedBy>e1161</cp:lastModifiedBy>
  <cp:revision>110</cp:revision>
  <dcterms:created xsi:type="dcterms:W3CDTF">2018-02-06T21:34:11Z</dcterms:created>
  <dcterms:modified xsi:type="dcterms:W3CDTF">2024-09-06T21:09:54Z</dcterms:modified>
</cp:coreProperties>
</file>