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96" r:id="rId9"/>
    <p:sldId id="266" r:id="rId10"/>
    <p:sldId id="267" r:id="rId11"/>
    <p:sldId id="268" r:id="rId12"/>
    <p:sldId id="269" r:id="rId13"/>
    <p:sldId id="288" r:id="rId14"/>
    <p:sldId id="306" r:id="rId15"/>
    <p:sldId id="271" r:id="rId16"/>
    <p:sldId id="272" r:id="rId17"/>
    <p:sldId id="273" r:id="rId18"/>
    <p:sldId id="274" r:id="rId19"/>
    <p:sldId id="280" r:id="rId20"/>
    <p:sldId id="281" r:id="rId21"/>
    <p:sldId id="285" r:id="rId22"/>
    <p:sldId id="286" r:id="rId23"/>
    <p:sldId id="292" r:id="rId24"/>
    <p:sldId id="297" r:id="rId25"/>
    <p:sldId id="298" r:id="rId26"/>
    <p:sldId id="299" r:id="rId27"/>
    <p:sldId id="300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5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4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5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0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0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3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268D9-2A4C-451B-9FBE-0C478662B881}" type="datetimeFigureOut">
              <a:rPr lang="en-US" smtClean="0"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5A11-454C-4D8F-9072-3F361EC55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1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 Semi-Supervised Learning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Guillory, Jeff </a:t>
            </a:r>
            <a:r>
              <a:rPr lang="en-US" dirty="0" err="1" smtClean="0"/>
              <a:t>Bilmes</a:t>
            </a:r>
            <a:endParaRPr lang="en-US" dirty="0" smtClean="0"/>
          </a:p>
          <a:p>
            <a:r>
              <a:rPr lang="en-US" dirty="0" smtClean="0"/>
              <a:t>University of 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Prediction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How should we predict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y</m:t>
                    </m:r>
                    <m:r>
                      <a:rPr lang="en-US" sz="2800" b="0" i="1" baseline="-25000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Standard approach: min-cut (Blum &amp; </a:t>
                </a:r>
                <a:r>
                  <a:rPr lang="en-US" sz="2800" dirty="0" err="1" smtClean="0"/>
                  <a:t>Chawla</a:t>
                </a:r>
                <a:r>
                  <a:rPr lang="en-US" sz="2800" dirty="0" smtClean="0"/>
                  <a:t> 2001)</a:t>
                </a:r>
              </a:p>
              <a:p>
                <a:r>
                  <a:rPr lang="en-US" sz="2800" dirty="0" smtClean="0"/>
                  <a:t>Choose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 smtClean="0"/>
                  <a:t> to minimize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Φ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800" b="0" i="1" baseline="-25000" dirty="0" smtClean="0"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baseline="-25000" smtClean="0">
                        <a:latin typeface="Cambria Math"/>
                      </a:rPr>
                      <m:t>𝐿</m:t>
                    </m:r>
                  </m:oMath>
                </a14:m>
                <a:endParaRPr lang="en-US" sz="2800" b="0" i="1" baseline="-25000" dirty="0" smtClean="0">
                  <a:latin typeface="Cambria Math"/>
                </a:endParaRPr>
              </a:p>
              <a:p>
                <a:r>
                  <a:rPr lang="en-US" sz="2800" b="0" dirty="0" smtClean="0"/>
                  <a:t>Reduces to a standard min-cut computation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593143" y="4275828"/>
            <a:ext cx="3216858" cy="1820172"/>
            <a:chOff x="381000" y="4113803"/>
            <a:chExt cx="3907225" cy="2210797"/>
          </a:xfrm>
        </p:grpSpPr>
        <p:grpSp>
          <p:nvGrpSpPr>
            <p:cNvPr id="35" name="Group 34"/>
            <p:cNvGrpSpPr/>
            <p:nvPr/>
          </p:nvGrpSpPr>
          <p:grpSpPr>
            <a:xfrm>
              <a:off x="381000" y="4113803"/>
              <a:ext cx="3907225" cy="1902666"/>
              <a:chOff x="1589088" y="2276475"/>
              <a:chExt cx="5965825" cy="2905125"/>
            </a:xfrm>
          </p:grpSpPr>
          <p:sp>
            <p:nvSpPr>
              <p:cNvPr id="36" name="Oval 3074"/>
              <p:cNvSpPr>
                <a:spLocks noChangeArrowheads="1"/>
              </p:cNvSpPr>
              <p:nvPr/>
            </p:nvSpPr>
            <p:spPr bwMode="auto">
              <a:xfrm>
                <a:off x="2636838" y="2773363"/>
                <a:ext cx="571500" cy="571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37" name="Oval 3075"/>
              <p:cNvSpPr>
                <a:spLocks noChangeArrowheads="1"/>
              </p:cNvSpPr>
              <p:nvPr/>
            </p:nvSpPr>
            <p:spPr bwMode="auto">
              <a:xfrm>
                <a:off x="3630613" y="3184525"/>
                <a:ext cx="571500" cy="571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38" name="Oval 3076"/>
              <p:cNvSpPr>
                <a:spLocks noChangeArrowheads="1"/>
              </p:cNvSpPr>
              <p:nvPr/>
            </p:nvSpPr>
            <p:spPr bwMode="auto">
              <a:xfrm>
                <a:off x="2627313" y="3908425"/>
                <a:ext cx="571500" cy="57150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4800" dirty="0"/>
                  <a:t>+</a:t>
                </a:r>
              </a:p>
            </p:txBody>
          </p:sp>
          <p:sp>
            <p:nvSpPr>
              <p:cNvPr id="39" name="Oval 3077"/>
              <p:cNvSpPr>
                <a:spLocks noChangeArrowheads="1"/>
              </p:cNvSpPr>
              <p:nvPr/>
            </p:nvSpPr>
            <p:spPr bwMode="auto">
              <a:xfrm>
                <a:off x="5910263" y="2276475"/>
                <a:ext cx="571500" cy="571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40" name="Oval 3078"/>
              <p:cNvSpPr>
                <a:spLocks noChangeArrowheads="1"/>
              </p:cNvSpPr>
              <p:nvPr/>
            </p:nvSpPr>
            <p:spPr bwMode="auto">
              <a:xfrm>
                <a:off x="4857751" y="3175000"/>
                <a:ext cx="571500" cy="571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41" name="Oval 3079"/>
              <p:cNvSpPr>
                <a:spLocks noChangeArrowheads="1"/>
              </p:cNvSpPr>
              <p:nvPr/>
            </p:nvSpPr>
            <p:spPr bwMode="auto">
              <a:xfrm>
                <a:off x="5900738" y="3194050"/>
                <a:ext cx="571500" cy="571500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4800" dirty="0" smtClean="0"/>
                  <a:t>-</a:t>
                </a:r>
                <a:endParaRPr lang="en-US" sz="4800" dirty="0"/>
              </a:p>
            </p:txBody>
          </p:sp>
          <p:sp>
            <p:nvSpPr>
              <p:cNvPr id="42" name="Oval 3080"/>
              <p:cNvSpPr>
                <a:spLocks noChangeArrowheads="1"/>
              </p:cNvSpPr>
              <p:nvPr/>
            </p:nvSpPr>
            <p:spPr bwMode="auto">
              <a:xfrm>
                <a:off x="1589088" y="3165475"/>
                <a:ext cx="571500" cy="571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43" name="Oval 3081"/>
              <p:cNvSpPr>
                <a:spLocks noChangeArrowheads="1"/>
              </p:cNvSpPr>
              <p:nvPr/>
            </p:nvSpPr>
            <p:spPr bwMode="auto">
              <a:xfrm>
                <a:off x="5900738" y="4398963"/>
                <a:ext cx="571500" cy="571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44" name="Oval 3082"/>
              <p:cNvSpPr>
                <a:spLocks noChangeArrowheads="1"/>
              </p:cNvSpPr>
              <p:nvPr/>
            </p:nvSpPr>
            <p:spPr bwMode="auto">
              <a:xfrm>
                <a:off x="6983413" y="3194050"/>
                <a:ext cx="571500" cy="571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45" name="Oval 3083"/>
              <p:cNvSpPr>
                <a:spLocks noChangeArrowheads="1"/>
              </p:cNvSpPr>
              <p:nvPr/>
            </p:nvSpPr>
            <p:spPr bwMode="auto">
              <a:xfrm>
                <a:off x="3649663" y="4610100"/>
                <a:ext cx="571500" cy="571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800" dirty="0"/>
              </a:p>
            </p:txBody>
          </p:sp>
          <p:sp>
            <p:nvSpPr>
              <p:cNvPr id="46" name="Oval 3084"/>
              <p:cNvSpPr>
                <a:spLocks noChangeArrowheads="1"/>
              </p:cNvSpPr>
              <p:nvPr/>
            </p:nvSpPr>
            <p:spPr bwMode="auto">
              <a:xfrm>
                <a:off x="1589088" y="4610100"/>
                <a:ext cx="571500" cy="571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800" dirty="0"/>
              </a:p>
            </p:txBody>
          </p:sp>
          <p:cxnSp>
            <p:nvCxnSpPr>
              <p:cNvPr id="47" name="AutoShape 3085"/>
              <p:cNvCxnSpPr>
                <a:cxnSpLocks noChangeShapeType="1"/>
                <a:stCxn id="36" idx="4"/>
                <a:endCxn id="38" idx="0"/>
              </p:cNvCxnSpPr>
              <p:nvPr/>
            </p:nvCxnSpPr>
            <p:spPr bwMode="auto">
              <a:xfrm flipH="1">
                <a:off x="2913063" y="3363913"/>
                <a:ext cx="9525" cy="52546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3086"/>
              <p:cNvCxnSpPr>
                <a:cxnSpLocks noChangeShapeType="1"/>
                <a:stCxn id="42" idx="7"/>
                <a:endCxn id="36" idx="2"/>
              </p:cNvCxnSpPr>
              <p:nvPr/>
            </p:nvCxnSpPr>
            <p:spPr bwMode="auto">
              <a:xfrm flipV="1">
                <a:off x="2076451" y="3059113"/>
                <a:ext cx="541338" cy="1714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3087"/>
              <p:cNvCxnSpPr>
                <a:cxnSpLocks noChangeShapeType="1"/>
                <a:stCxn id="42" idx="4"/>
                <a:endCxn id="46" idx="0"/>
              </p:cNvCxnSpPr>
              <p:nvPr/>
            </p:nvCxnSpPr>
            <p:spPr bwMode="auto">
              <a:xfrm>
                <a:off x="1874838" y="3756025"/>
                <a:ext cx="0" cy="83502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3088"/>
              <p:cNvCxnSpPr>
                <a:cxnSpLocks noChangeShapeType="1"/>
                <a:stCxn id="42" idx="5"/>
                <a:endCxn id="38" idx="1"/>
              </p:cNvCxnSpPr>
              <p:nvPr/>
            </p:nvCxnSpPr>
            <p:spPr bwMode="auto">
              <a:xfrm>
                <a:off x="2076451" y="3671888"/>
                <a:ext cx="635000" cy="30162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3089"/>
              <p:cNvCxnSpPr>
                <a:cxnSpLocks noChangeShapeType="1"/>
                <a:stCxn id="46" idx="7"/>
                <a:endCxn id="38" idx="3"/>
              </p:cNvCxnSpPr>
              <p:nvPr/>
            </p:nvCxnSpPr>
            <p:spPr bwMode="auto">
              <a:xfrm flipV="1">
                <a:off x="2076451" y="4414838"/>
                <a:ext cx="635000" cy="2603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3090"/>
              <p:cNvCxnSpPr>
                <a:cxnSpLocks noChangeShapeType="1"/>
                <a:stCxn id="38" idx="7"/>
                <a:endCxn id="37" idx="3"/>
              </p:cNvCxnSpPr>
              <p:nvPr/>
            </p:nvCxnSpPr>
            <p:spPr bwMode="auto">
              <a:xfrm flipV="1">
                <a:off x="3114676" y="3690938"/>
                <a:ext cx="600075" cy="2825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3091"/>
              <p:cNvCxnSpPr>
                <a:cxnSpLocks noChangeShapeType="1"/>
                <a:stCxn id="36" idx="6"/>
                <a:endCxn id="37" idx="1"/>
              </p:cNvCxnSpPr>
              <p:nvPr/>
            </p:nvCxnSpPr>
            <p:spPr bwMode="auto">
              <a:xfrm>
                <a:off x="3227388" y="3059113"/>
                <a:ext cx="487363" cy="1905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3092"/>
              <p:cNvCxnSpPr>
                <a:cxnSpLocks noChangeShapeType="1"/>
                <a:stCxn id="38" idx="5"/>
                <a:endCxn id="45" idx="1"/>
              </p:cNvCxnSpPr>
              <p:nvPr/>
            </p:nvCxnSpPr>
            <p:spPr bwMode="auto">
              <a:xfrm>
                <a:off x="3114676" y="4414838"/>
                <a:ext cx="619125" cy="2603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3093"/>
              <p:cNvCxnSpPr>
                <a:cxnSpLocks noChangeShapeType="1"/>
                <a:stCxn id="37" idx="4"/>
                <a:endCxn id="45" idx="0"/>
              </p:cNvCxnSpPr>
              <p:nvPr/>
            </p:nvCxnSpPr>
            <p:spPr bwMode="auto">
              <a:xfrm>
                <a:off x="3916363" y="3775075"/>
                <a:ext cx="19050" cy="8159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3094"/>
              <p:cNvCxnSpPr>
                <a:cxnSpLocks noChangeShapeType="1"/>
                <a:stCxn id="40" idx="6"/>
                <a:endCxn id="41" idx="2"/>
              </p:cNvCxnSpPr>
              <p:nvPr/>
            </p:nvCxnSpPr>
            <p:spPr bwMode="auto">
              <a:xfrm>
                <a:off x="5448301" y="3460750"/>
                <a:ext cx="433388" cy="190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3095"/>
              <p:cNvCxnSpPr>
                <a:cxnSpLocks noChangeShapeType="1"/>
                <a:stCxn id="41" idx="6"/>
                <a:endCxn id="44" idx="2"/>
              </p:cNvCxnSpPr>
              <p:nvPr/>
            </p:nvCxnSpPr>
            <p:spPr bwMode="auto">
              <a:xfrm>
                <a:off x="6491288" y="3479800"/>
                <a:ext cx="473075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3096"/>
              <p:cNvCxnSpPr>
                <a:cxnSpLocks noChangeShapeType="1"/>
                <a:stCxn id="41" idx="0"/>
                <a:endCxn id="39" idx="4"/>
              </p:cNvCxnSpPr>
              <p:nvPr/>
            </p:nvCxnSpPr>
            <p:spPr bwMode="auto">
              <a:xfrm flipV="1">
                <a:off x="6186488" y="2867025"/>
                <a:ext cx="9525" cy="3079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AutoShape 3097"/>
              <p:cNvCxnSpPr>
                <a:cxnSpLocks noChangeShapeType="1"/>
                <a:stCxn id="41" idx="4"/>
                <a:endCxn id="43" idx="0"/>
              </p:cNvCxnSpPr>
              <p:nvPr/>
            </p:nvCxnSpPr>
            <p:spPr bwMode="auto">
              <a:xfrm>
                <a:off x="6186488" y="3784600"/>
                <a:ext cx="0" cy="59531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AutoShape 3098"/>
              <p:cNvCxnSpPr>
                <a:cxnSpLocks noChangeShapeType="1"/>
                <a:stCxn id="37" idx="6"/>
                <a:endCxn id="40" idx="2"/>
              </p:cNvCxnSpPr>
              <p:nvPr/>
            </p:nvCxnSpPr>
            <p:spPr bwMode="auto">
              <a:xfrm flipV="1">
                <a:off x="4221163" y="3460750"/>
                <a:ext cx="617538" cy="952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3099"/>
              <p:cNvCxnSpPr>
                <a:cxnSpLocks noChangeShapeType="1"/>
                <a:stCxn id="40" idx="7"/>
                <a:endCxn id="39" idx="2"/>
              </p:cNvCxnSpPr>
              <p:nvPr/>
            </p:nvCxnSpPr>
            <p:spPr bwMode="auto">
              <a:xfrm flipV="1">
                <a:off x="5345113" y="2562225"/>
                <a:ext cx="546100" cy="67786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AutoShape 3100"/>
              <p:cNvCxnSpPr>
                <a:cxnSpLocks noChangeShapeType="1"/>
                <a:stCxn id="40" idx="3"/>
                <a:endCxn id="45" idx="7"/>
              </p:cNvCxnSpPr>
              <p:nvPr/>
            </p:nvCxnSpPr>
            <p:spPr bwMode="auto">
              <a:xfrm flipH="1">
                <a:off x="4137026" y="3681413"/>
                <a:ext cx="804863" cy="993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AutoShape 3101"/>
              <p:cNvCxnSpPr>
                <a:cxnSpLocks noChangeShapeType="1"/>
                <a:stCxn id="40" idx="4"/>
                <a:endCxn id="43" idx="2"/>
              </p:cNvCxnSpPr>
              <p:nvPr/>
            </p:nvCxnSpPr>
            <p:spPr bwMode="auto">
              <a:xfrm>
                <a:off x="5143501" y="3765550"/>
                <a:ext cx="738188" cy="91916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AutoShape 3102"/>
              <p:cNvCxnSpPr>
                <a:cxnSpLocks noChangeShapeType="1"/>
                <a:stCxn id="39" idx="6"/>
                <a:endCxn id="44" idx="0"/>
              </p:cNvCxnSpPr>
              <p:nvPr/>
            </p:nvCxnSpPr>
            <p:spPr bwMode="auto">
              <a:xfrm>
                <a:off x="6500813" y="2562225"/>
                <a:ext cx="768350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5" name="Freeform 64"/>
            <p:cNvSpPr/>
            <p:nvPr/>
          </p:nvSpPr>
          <p:spPr>
            <a:xfrm>
              <a:off x="2172236" y="4113803"/>
              <a:ext cx="494764" cy="2210797"/>
            </a:xfrm>
            <a:custGeom>
              <a:avLst/>
              <a:gdLst>
                <a:gd name="connsiteX0" fmla="*/ 17092 w 494764"/>
                <a:gd name="connsiteY0" fmla="*/ 13507 h 2210797"/>
                <a:gd name="connsiteX1" fmla="*/ 58036 w 494764"/>
                <a:gd name="connsiteY1" fmla="*/ 327406 h 2210797"/>
                <a:gd name="connsiteX2" fmla="*/ 494764 w 494764"/>
                <a:gd name="connsiteY2" fmla="*/ 2210797 h 221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764" h="2210797">
                  <a:moveTo>
                    <a:pt x="17092" y="13507"/>
                  </a:moveTo>
                  <a:cubicBezTo>
                    <a:pt x="-2242" y="-12651"/>
                    <a:pt x="-21576" y="-38809"/>
                    <a:pt x="58036" y="327406"/>
                  </a:cubicBezTo>
                  <a:cubicBezTo>
                    <a:pt x="137648" y="693621"/>
                    <a:pt x="353737" y="1931018"/>
                    <a:pt x="494764" y="2210797"/>
                  </a:cubicBezTo>
                </a:path>
              </a:pathLst>
            </a:custGeom>
            <a:ln w="5715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3074"/>
          <p:cNvSpPr>
            <a:spLocks noChangeArrowheads="1"/>
          </p:cNvSpPr>
          <p:nvPr/>
        </p:nvSpPr>
        <p:spPr bwMode="auto">
          <a:xfrm>
            <a:off x="5882504" y="4535129"/>
            <a:ext cx="308161" cy="30816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71" name="Oval 3075"/>
          <p:cNvSpPr>
            <a:spLocks noChangeArrowheads="1"/>
          </p:cNvSpPr>
          <p:nvPr/>
        </p:nvSpPr>
        <p:spPr bwMode="auto">
          <a:xfrm>
            <a:off x="6418361" y="4756834"/>
            <a:ext cx="308161" cy="30816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72" name="Oval 3076"/>
          <p:cNvSpPr>
            <a:spLocks noChangeArrowheads="1"/>
          </p:cNvSpPr>
          <p:nvPr/>
        </p:nvSpPr>
        <p:spPr bwMode="auto">
          <a:xfrm>
            <a:off x="5877368" y="5147171"/>
            <a:ext cx="308161" cy="30816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/>
              <a:t>+</a:t>
            </a:r>
          </a:p>
        </p:txBody>
      </p:sp>
      <p:sp>
        <p:nvSpPr>
          <p:cNvPr id="73" name="Oval 3077"/>
          <p:cNvSpPr>
            <a:spLocks noChangeArrowheads="1"/>
          </p:cNvSpPr>
          <p:nvPr/>
        </p:nvSpPr>
        <p:spPr bwMode="auto">
          <a:xfrm>
            <a:off x="7647581" y="4267200"/>
            <a:ext cx="308161" cy="308161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74" name="Oval 3078"/>
          <p:cNvSpPr>
            <a:spLocks noChangeArrowheads="1"/>
          </p:cNvSpPr>
          <p:nvPr/>
        </p:nvSpPr>
        <p:spPr bwMode="auto">
          <a:xfrm>
            <a:off x="7080052" y="4751698"/>
            <a:ext cx="308161" cy="308161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75" name="Oval 3079"/>
          <p:cNvSpPr>
            <a:spLocks noChangeArrowheads="1"/>
          </p:cNvSpPr>
          <p:nvPr/>
        </p:nvSpPr>
        <p:spPr bwMode="auto">
          <a:xfrm>
            <a:off x="7642445" y="4761970"/>
            <a:ext cx="308161" cy="308161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76" name="Oval 3080"/>
          <p:cNvSpPr>
            <a:spLocks noChangeArrowheads="1"/>
          </p:cNvSpPr>
          <p:nvPr/>
        </p:nvSpPr>
        <p:spPr bwMode="auto">
          <a:xfrm>
            <a:off x="5317542" y="4746562"/>
            <a:ext cx="308161" cy="30816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77" name="Oval 3081"/>
          <p:cNvSpPr>
            <a:spLocks noChangeArrowheads="1"/>
          </p:cNvSpPr>
          <p:nvPr/>
        </p:nvSpPr>
        <p:spPr bwMode="auto">
          <a:xfrm>
            <a:off x="7642445" y="5411676"/>
            <a:ext cx="308161" cy="308161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78" name="Oval 3082"/>
          <p:cNvSpPr>
            <a:spLocks noChangeArrowheads="1"/>
          </p:cNvSpPr>
          <p:nvPr/>
        </p:nvSpPr>
        <p:spPr bwMode="auto">
          <a:xfrm>
            <a:off x="8226239" y="4761970"/>
            <a:ext cx="308161" cy="308161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79" name="Oval 3083"/>
          <p:cNvSpPr>
            <a:spLocks noChangeArrowheads="1"/>
          </p:cNvSpPr>
          <p:nvPr/>
        </p:nvSpPr>
        <p:spPr bwMode="auto">
          <a:xfrm>
            <a:off x="6428633" y="5525524"/>
            <a:ext cx="308161" cy="30816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80" name="Oval 3084"/>
          <p:cNvSpPr>
            <a:spLocks noChangeArrowheads="1"/>
          </p:cNvSpPr>
          <p:nvPr/>
        </p:nvSpPr>
        <p:spPr bwMode="auto">
          <a:xfrm>
            <a:off x="5317542" y="5525524"/>
            <a:ext cx="308161" cy="30816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+</a:t>
            </a:r>
            <a:endParaRPr lang="en-US" sz="4800" dirty="0"/>
          </a:p>
        </p:txBody>
      </p:sp>
      <p:cxnSp>
        <p:nvCxnSpPr>
          <p:cNvPr id="81" name="AutoShape 3085"/>
          <p:cNvCxnSpPr>
            <a:cxnSpLocks noChangeShapeType="1"/>
            <a:stCxn id="70" idx="4"/>
            <a:endCxn id="72" idx="0"/>
          </p:cNvCxnSpPr>
          <p:nvPr/>
        </p:nvCxnSpPr>
        <p:spPr bwMode="auto">
          <a:xfrm flipH="1">
            <a:off x="6031448" y="4853562"/>
            <a:ext cx="5136" cy="283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AutoShape 3086"/>
          <p:cNvCxnSpPr>
            <a:cxnSpLocks noChangeShapeType="1"/>
            <a:stCxn id="76" idx="7"/>
            <a:endCxn id="70" idx="2"/>
          </p:cNvCxnSpPr>
          <p:nvPr/>
        </p:nvCxnSpPr>
        <p:spPr bwMode="auto">
          <a:xfrm flipV="1">
            <a:off x="5580335" y="4689210"/>
            <a:ext cx="291897" cy="924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3087"/>
          <p:cNvCxnSpPr>
            <a:cxnSpLocks noChangeShapeType="1"/>
            <a:stCxn id="76" idx="4"/>
            <a:endCxn id="80" idx="0"/>
          </p:cNvCxnSpPr>
          <p:nvPr/>
        </p:nvCxnSpPr>
        <p:spPr bwMode="auto">
          <a:xfrm>
            <a:off x="5471622" y="5064995"/>
            <a:ext cx="0" cy="4502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AutoShape 3088"/>
          <p:cNvCxnSpPr>
            <a:cxnSpLocks noChangeShapeType="1"/>
            <a:stCxn id="76" idx="5"/>
            <a:endCxn id="72" idx="1"/>
          </p:cNvCxnSpPr>
          <p:nvPr/>
        </p:nvCxnSpPr>
        <p:spPr bwMode="auto">
          <a:xfrm>
            <a:off x="5580335" y="5019627"/>
            <a:ext cx="342401" cy="1626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AutoShape 3089"/>
          <p:cNvCxnSpPr>
            <a:cxnSpLocks noChangeShapeType="1"/>
            <a:stCxn id="80" idx="7"/>
            <a:endCxn id="72" idx="3"/>
          </p:cNvCxnSpPr>
          <p:nvPr/>
        </p:nvCxnSpPr>
        <p:spPr bwMode="auto">
          <a:xfrm flipV="1">
            <a:off x="5580335" y="5420236"/>
            <a:ext cx="342401" cy="14038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AutoShape 3090"/>
          <p:cNvCxnSpPr>
            <a:cxnSpLocks noChangeShapeType="1"/>
            <a:stCxn id="72" idx="7"/>
            <a:endCxn id="71" idx="3"/>
          </p:cNvCxnSpPr>
          <p:nvPr/>
        </p:nvCxnSpPr>
        <p:spPr bwMode="auto">
          <a:xfrm flipV="1">
            <a:off x="6140161" y="5029899"/>
            <a:ext cx="323569" cy="1523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AutoShape 3091"/>
          <p:cNvCxnSpPr>
            <a:cxnSpLocks noChangeShapeType="1"/>
            <a:stCxn id="70" idx="6"/>
            <a:endCxn id="71" idx="1"/>
          </p:cNvCxnSpPr>
          <p:nvPr/>
        </p:nvCxnSpPr>
        <p:spPr bwMode="auto">
          <a:xfrm>
            <a:off x="6200937" y="4689210"/>
            <a:ext cx="262793" cy="1027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AutoShape 3092"/>
          <p:cNvCxnSpPr>
            <a:cxnSpLocks noChangeShapeType="1"/>
            <a:stCxn id="72" idx="5"/>
            <a:endCxn id="79" idx="1"/>
          </p:cNvCxnSpPr>
          <p:nvPr/>
        </p:nvCxnSpPr>
        <p:spPr bwMode="auto">
          <a:xfrm>
            <a:off x="6140161" y="5420236"/>
            <a:ext cx="333841" cy="14038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AutoShape 3093"/>
          <p:cNvCxnSpPr>
            <a:cxnSpLocks noChangeShapeType="1"/>
            <a:stCxn id="71" idx="4"/>
            <a:endCxn id="79" idx="0"/>
          </p:cNvCxnSpPr>
          <p:nvPr/>
        </p:nvCxnSpPr>
        <p:spPr bwMode="auto">
          <a:xfrm>
            <a:off x="6572442" y="5075267"/>
            <a:ext cx="10272" cy="4399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AutoShape 3094"/>
          <p:cNvCxnSpPr>
            <a:cxnSpLocks noChangeShapeType="1"/>
            <a:stCxn id="74" idx="6"/>
            <a:endCxn id="75" idx="2"/>
          </p:cNvCxnSpPr>
          <p:nvPr/>
        </p:nvCxnSpPr>
        <p:spPr bwMode="auto">
          <a:xfrm>
            <a:off x="7398485" y="4905778"/>
            <a:ext cx="233689" cy="1027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AutoShape 3095"/>
          <p:cNvCxnSpPr>
            <a:cxnSpLocks noChangeShapeType="1"/>
            <a:stCxn id="75" idx="6"/>
            <a:endCxn id="78" idx="2"/>
          </p:cNvCxnSpPr>
          <p:nvPr/>
        </p:nvCxnSpPr>
        <p:spPr bwMode="auto">
          <a:xfrm>
            <a:off x="7960878" y="4916050"/>
            <a:ext cx="255089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AutoShape 3096"/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7796526" y="4585633"/>
            <a:ext cx="5136" cy="16606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AutoShape 3097"/>
          <p:cNvCxnSpPr>
            <a:cxnSpLocks noChangeShapeType="1"/>
            <a:stCxn id="75" idx="4"/>
            <a:endCxn id="77" idx="0"/>
          </p:cNvCxnSpPr>
          <p:nvPr/>
        </p:nvCxnSpPr>
        <p:spPr bwMode="auto">
          <a:xfrm>
            <a:off x="7796526" y="5080403"/>
            <a:ext cx="0" cy="3210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AutoShape 3098"/>
          <p:cNvCxnSpPr>
            <a:cxnSpLocks noChangeShapeType="1"/>
            <a:stCxn id="71" idx="6"/>
            <a:endCxn id="74" idx="2"/>
          </p:cNvCxnSpPr>
          <p:nvPr/>
        </p:nvCxnSpPr>
        <p:spPr bwMode="auto">
          <a:xfrm flipV="1">
            <a:off x="6736794" y="4905778"/>
            <a:ext cx="332985" cy="51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AutoShape 3099"/>
          <p:cNvCxnSpPr>
            <a:cxnSpLocks noChangeShapeType="1"/>
            <a:stCxn id="74" idx="7"/>
            <a:endCxn id="73" idx="2"/>
          </p:cNvCxnSpPr>
          <p:nvPr/>
        </p:nvCxnSpPr>
        <p:spPr bwMode="auto">
          <a:xfrm flipV="1">
            <a:off x="7342844" y="4421280"/>
            <a:ext cx="294465" cy="3655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AutoShape 3100"/>
          <p:cNvCxnSpPr>
            <a:cxnSpLocks noChangeShapeType="1"/>
            <a:stCxn id="74" idx="3"/>
            <a:endCxn id="79" idx="7"/>
          </p:cNvCxnSpPr>
          <p:nvPr/>
        </p:nvCxnSpPr>
        <p:spPr bwMode="auto">
          <a:xfrm flipH="1">
            <a:off x="6691427" y="5024763"/>
            <a:ext cx="433994" cy="53585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AutoShape 3101"/>
          <p:cNvCxnSpPr>
            <a:cxnSpLocks noChangeShapeType="1"/>
            <a:stCxn id="74" idx="4"/>
            <a:endCxn id="77" idx="2"/>
          </p:cNvCxnSpPr>
          <p:nvPr/>
        </p:nvCxnSpPr>
        <p:spPr bwMode="auto">
          <a:xfrm>
            <a:off x="7234132" y="5070131"/>
            <a:ext cx="398042" cy="495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AutoShape 3102"/>
          <p:cNvCxnSpPr>
            <a:cxnSpLocks noChangeShapeType="1"/>
            <a:stCxn id="73" idx="6"/>
            <a:endCxn id="78" idx="0"/>
          </p:cNvCxnSpPr>
          <p:nvPr/>
        </p:nvCxnSpPr>
        <p:spPr bwMode="auto">
          <a:xfrm>
            <a:off x="7966014" y="4421280"/>
            <a:ext cx="414305" cy="33041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Right Arrow 98"/>
          <p:cNvSpPr/>
          <p:nvPr/>
        </p:nvSpPr>
        <p:spPr>
          <a:xfrm>
            <a:off x="4098342" y="4878538"/>
            <a:ext cx="919518" cy="45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How should select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In previous work, we propose the following objective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⊆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: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≠∅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Γ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 smtClean="0"/>
                  <a:t> is cut value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∖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 smtClean="0"/>
                  <a:t> means an adversary can cut away many points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 without cutting many edges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1">
                <a:blip r:embed="rId2"/>
                <a:stretch>
                  <a:fillRect l="-1259" t="-121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533400" y="4953000"/>
            <a:ext cx="3657600" cy="1828800"/>
            <a:chOff x="-6324600" y="-12510"/>
            <a:chExt cx="6426867" cy="3378485"/>
          </a:xfrm>
        </p:grpSpPr>
        <p:sp>
          <p:nvSpPr>
            <p:cNvPr id="6" name="Oval 5"/>
            <p:cNvSpPr/>
            <p:nvPr/>
          </p:nvSpPr>
          <p:spPr>
            <a:xfrm>
              <a:off x="-5300091" y="1061888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5300091" y="-12510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6143518" y="232637"/>
              <a:ext cx="722558" cy="7162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6324600" y="1068285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5300091" y="2097916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4429912" y="1923113"/>
              <a:ext cx="722558" cy="7162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4503119" y="224113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4315131" y="1061448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-1755737" y="1061888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-2508401" y="244990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-620291" y="1061448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891186" y="1061888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-2481130" y="1867687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996621" y="256090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953616" y="1860223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8" idx="5"/>
              <a:endCxn id="6" idx="1"/>
            </p:cNvCxnSpPr>
            <p:nvPr/>
          </p:nvCxnSpPr>
          <p:spPr>
            <a:xfrm>
              <a:off x="-5526776" y="844010"/>
              <a:ext cx="332500" cy="3227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4"/>
              <a:endCxn id="6" idx="0"/>
            </p:cNvCxnSpPr>
            <p:nvPr/>
          </p:nvCxnSpPr>
          <p:spPr>
            <a:xfrm>
              <a:off x="-4938813" y="703759"/>
              <a:ext cx="0" cy="3581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3"/>
              <a:endCxn id="6" idx="7"/>
            </p:cNvCxnSpPr>
            <p:nvPr/>
          </p:nvCxnSpPr>
          <p:spPr>
            <a:xfrm flipH="1">
              <a:off x="-4683349" y="835484"/>
              <a:ext cx="286049" cy="331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2"/>
              <a:endCxn id="6" idx="6"/>
            </p:cNvCxnSpPr>
            <p:nvPr/>
          </p:nvCxnSpPr>
          <p:spPr>
            <a:xfrm flipH="1">
              <a:off x="-4577537" y="1419582"/>
              <a:ext cx="262403" cy="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6"/>
              <a:endCxn id="6" idx="2"/>
            </p:cNvCxnSpPr>
            <p:nvPr/>
          </p:nvCxnSpPr>
          <p:spPr>
            <a:xfrm flipV="1">
              <a:off x="-5602042" y="1420021"/>
              <a:ext cx="301951" cy="63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4"/>
              <a:endCxn id="10" idx="0"/>
            </p:cNvCxnSpPr>
            <p:nvPr/>
          </p:nvCxnSpPr>
          <p:spPr>
            <a:xfrm>
              <a:off x="-4938813" y="1778154"/>
              <a:ext cx="0" cy="3197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" idx="5"/>
              <a:endCxn id="11" idx="1"/>
            </p:cNvCxnSpPr>
            <p:nvPr/>
          </p:nvCxnSpPr>
          <p:spPr>
            <a:xfrm>
              <a:off x="-4683351" y="1673261"/>
              <a:ext cx="359256" cy="3547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7" idx="6"/>
              <a:endCxn id="14" idx="2"/>
            </p:cNvCxnSpPr>
            <p:nvPr/>
          </p:nvCxnSpPr>
          <p:spPr>
            <a:xfrm>
              <a:off x="-2168627" y="1420021"/>
              <a:ext cx="4128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5" idx="5"/>
              <a:endCxn id="14" idx="1"/>
            </p:cNvCxnSpPr>
            <p:nvPr/>
          </p:nvCxnSpPr>
          <p:spPr>
            <a:xfrm>
              <a:off x="-1891661" y="856365"/>
              <a:ext cx="241738" cy="3104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4" idx="7"/>
              <a:endCxn id="19" idx="3"/>
            </p:cNvCxnSpPr>
            <p:nvPr/>
          </p:nvCxnSpPr>
          <p:spPr>
            <a:xfrm flipV="1">
              <a:off x="-1138995" y="867463"/>
              <a:ext cx="248189" cy="2993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6"/>
              <a:endCxn id="16" idx="2"/>
            </p:cNvCxnSpPr>
            <p:nvPr/>
          </p:nvCxnSpPr>
          <p:spPr>
            <a:xfrm flipV="1">
              <a:off x="-1033178" y="1419584"/>
              <a:ext cx="412892" cy="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5"/>
              <a:endCxn id="20" idx="1"/>
            </p:cNvCxnSpPr>
            <p:nvPr/>
          </p:nvCxnSpPr>
          <p:spPr>
            <a:xfrm>
              <a:off x="-1138996" y="1673261"/>
              <a:ext cx="291198" cy="2918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4" idx="3"/>
              <a:endCxn id="18" idx="7"/>
            </p:cNvCxnSpPr>
            <p:nvPr/>
          </p:nvCxnSpPr>
          <p:spPr>
            <a:xfrm flipH="1">
              <a:off x="-1864388" y="1673258"/>
              <a:ext cx="214468" cy="2993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-6121525" y="1875584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6" idx="3"/>
              <a:endCxn id="34" idx="7"/>
            </p:cNvCxnSpPr>
            <p:nvPr/>
          </p:nvCxnSpPr>
          <p:spPr>
            <a:xfrm flipH="1">
              <a:off x="-5504783" y="1673260"/>
              <a:ext cx="310507" cy="3072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3" idx="6"/>
              <a:endCxn id="17" idx="2"/>
            </p:cNvCxnSpPr>
            <p:nvPr/>
          </p:nvCxnSpPr>
          <p:spPr>
            <a:xfrm>
              <a:off x="-3592571" y="1419584"/>
              <a:ext cx="701390" cy="4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-3989722" y="2695245"/>
              <a:ext cx="1986566" cy="670730"/>
            </a:xfrm>
            <a:prstGeom prst="rect">
              <a:avLst/>
            </a:prstGeom>
            <a:noFill/>
          </p:spPr>
          <p:txBody>
            <a:bodyPr wrap="none" lIns="91436" tIns="45717" rIns="91436" bIns="45717" rtlCol="0">
              <a:spAutoFit/>
            </a:bodyPr>
            <a:lstStyle/>
            <a:p>
              <a:r>
                <a:rPr lang="el-GR" sz="2200" dirty="0" smtClean="0"/>
                <a:t>Ψ</a:t>
              </a:r>
              <a:r>
                <a:rPr lang="en-US" sz="2200" dirty="0" smtClean="0"/>
                <a:t>(L) = 1/8</a:t>
              </a:r>
              <a:endParaRPr lang="en-US" sz="2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58512" y="4953000"/>
            <a:ext cx="3657600" cy="1828800"/>
            <a:chOff x="-6324600" y="3530886"/>
            <a:chExt cx="6426867" cy="3193434"/>
          </a:xfrm>
        </p:grpSpPr>
        <p:sp>
          <p:nvSpPr>
            <p:cNvPr id="38" name="Oval 37"/>
            <p:cNvSpPr/>
            <p:nvPr/>
          </p:nvSpPr>
          <p:spPr>
            <a:xfrm>
              <a:off x="-5300091" y="4605281"/>
              <a:ext cx="722558" cy="7162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-5300091" y="3530886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-6143518" y="3776033"/>
              <a:ext cx="722558" cy="71626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-6324600" y="4611679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-5300091" y="5641311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4429912" y="5466507"/>
              <a:ext cx="722558" cy="71626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-4503119" y="3767511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-4315131" y="4604846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-1755737" y="4605284"/>
              <a:ext cx="722558" cy="7162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-2508401" y="3788388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-620291" y="4604846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-2891186" y="4605284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-2478295" y="5411083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-996621" y="3799486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-953616" y="5403620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40" idx="5"/>
              <a:endCxn id="38" idx="1"/>
            </p:cNvCxnSpPr>
            <p:nvPr/>
          </p:nvCxnSpPr>
          <p:spPr>
            <a:xfrm>
              <a:off x="-5526776" y="4387408"/>
              <a:ext cx="332500" cy="3227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9" idx="4"/>
              <a:endCxn id="38" idx="0"/>
            </p:cNvCxnSpPr>
            <p:nvPr/>
          </p:nvCxnSpPr>
          <p:spPr>
            <a:xfrm>
              <a:off x="-4938813" y="4247155"/>
              <a:ext cx="0" cy="3581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4" idx="3"/>
              <a:endCxn id="38" idx="7"/>
            </p:cNvCxnSpPr>
            <p:nvPr/>
          </p:nvCxnSpPr>
          <p:spPr>
            <a:xfrm flipH="1">
              <a:off x="-4683349" y="4378881"/>
              <a:ext cx="286049" cy="331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5" idx="2"/>
              <a:endCxn id="38" idx="6"/>
            </p:cNvCxnSpPr>
            <p:nvPr/>
          </p:nvCxnSpPr>
          <p:spPr>
            <a:xfrm flipH="1">
              <a:off x="-4577537" y="4962978"/>
              <a:ext cx="262403" cy="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1" idx="6"/>
              <a:endCxn id="38" idx="2"/>
            </p:cNvCxnSpPr>
            <p:nvPr/>
          </p:nvCxnSpPr>
          <p:spPr>
            <a:xfrm flipV="1">
              <a:off x="-5602042" y="4963417"/>
              <a:ext cx="301951" cy="63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8" idx="4"/>
              <a:endCxn id="42" idx="0"/>
            </p:cNvCxnSpPr>
            <p:nvPr/>
          </p:nvCxnSpPr>
          <p:spPr>
            <a:xfrm>
              <a:off x="-4938813" y="5321548"/>
              <a:ext cx="0" cy="3197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8" idx="5"/>
              <a:endCxn id="43" idx="1"/>
            </p:cNvCxnSpPr>
            <p:nvPr/>
          </p:nvCxnSpPr>
          <p:spPr>
            <a:xfrm>
              <a:off x="-4683351" y="5216656"/>
              <a:ext cx="359256" cy="3547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9" idx="6"/>
              <a:endCxn id="46" idx="2"/>
            </p:cNvCxnSpPr>
            <p:nvPr/>
          </p:nvCxnSpPr>
          <p:spPr>
            <a:xfrm>
              <a:off x="-2168627" y="4963417"/>
              <a:ext cx="4128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7" idx="5"/>
              <a:endCxn id="46" idx="1"/>
            </p:cNvCxnSpPr>
            <p:nvPr/>
          </p:nvCxnSpPr>
          <p:spPr>
            <a:xfrm>
              <a:off x="-1891661" y="4399758"/>
              <a:ext cx="241738" cy="3104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6" idx="7"/>
              <a:endCxn id="51" idx="3"/>
            </p:cNvCxnSpPr>
            <p:nvPr/>
          </p:nvCxnSpPr>
          <p:spPr>
            <a:xfrm flipV="1">
              <a:off x="-1138995" y="4410860"/>
              <a:ext cx="248189" cy="2993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6" idx="6"/>
              <a:endCxn id="48" idx="2"/>
            </p:cNvCxnSpPr>
            <p:nvPr/>
          </p:nvCxnSpPr>
          <p:spPr>
            <a:xfrm flipV="1">
              <a:off x="-1033178" y="4962978"/>
              <a:ext cx="412892" cy="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6" idx="5"/>
              <a:endCxn id="52" idx="1"/>
            </p:cNvCxnSpPr>
            <p:nvPr/>
          </p:nvCxnSpPr>
          <p:spPr>
            <a:xfrm>
              <a:off x="-1138996" y="5216659"/>
              <a:ext cx="291198" cy="2918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6" idx="3"/>
              <a:endCxn id="50" idx="7"/>
            </p:cNvCxnSpPr>
            <p:nvPr/>
          </p:nvCxnSpPr>
          <p:spPr>
            <a:xfrm flipH="1">
              <a:off x="-1861552" y="5216659"/>
              <a:ext cx="211631" cy="2993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-6121525" y="5418982"/>
              <a:ext cx="722558" cy="716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7" rIns="91436" bIns="45717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38" idx="3"/>
              <a:endCxn id="66" idx="7"/>
            </p:cNvCxnSpPr>
            <p:nvPr/>
          </p:nvCxnSpPr>
          <p:spPr>
            <a:xfrm flipH="1">
              <a:off x="-5504783" y="5216656"/>
              <a:ext cx="310507" cy="3072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45" idx="6"/>
              <a:endCxn id="49" idx="2"/>
            </p:cNvCxnSpPr>
            <p:nvPr/>
          </p:nvCxnSpPr>
          <p:spPr>
            <a:xfrm>
              <a:off x="-3592571" y="4962978"/>
              <a:ext cx="701390" cy="4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-3941649" y="6049994"/>
              <a:ext cx="1736528" cy="674326"/>
            </a:xfrm>
            <a:prstGeom prst="rect">
              <a:avLst/>
            </a:prstGeom>
            <a:noFill/>
          </p:spPr>
          <p:txBody>
            <a:bodyPr wrap="none" lIns="91436" tIns="45717" rIns="91436" bIns="45717" rtlCol="0">
              <a:spAutoFit/>
            </a:bodyPr>
            <a:lstStyle/>
            <a:p>
              <a:r>
                <a:rPr lang="el-GR" sz="2400" dirty="0" smtClean="0"/>
                <a:t>Ψ</a:t>
              </a:r>
              <a:r>
                <a:rPr lang="en-US" sz="2400" dirty="0" smtClean="0"/>
                <a:t>(L) =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5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smtClean="0"/>
              <a:t>bound for 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609600" y="2438400"/>
                <a:ext cx="7924800" cy="18288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/>
              </a:p>
              <a:p>
                <a:r>
                  <a:rPr lang="en-US" sz="2800" dirty="0" smtClean="0"/>
                  <a:t>Theorem (Guillory &amp; </a:t>
                </a:r>
                <a:r>
                  <a:rPr lang="en-US" sz="2800" dirty="0" err="1" smtClean="0"/>
                  <a:t>Bilmes</a:t>
                </a:r>
                <a:r>
                  <a:rPr lang="en-US" sz="2800" dirty="0" smtClean="0"/>
                  <a:t> 2009):  Assume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 smtClean="0"/>
                  <a:t>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Φ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subject to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800" b="0" i="1" baseline="-25000" dirty="0" smtClean="0"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baseline="-2500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.  Then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baseline="-25000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  <a:p>
                <a:pPr algn="ctr"/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38400"/>
                <a:ext cx="7924800" cy="1828800"/>
              </a:xfrm>
              <a:prstGeom prst="roundRect">
                <a:avLst/>
              </a:prstGeom>
              <a:blipFill rotWithShape="1">
                <a:blip r:embed="rId2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90600" y="1610380"/>
            <a:ext cx="3970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How can we bound error?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4923715"/>
                <a:ext cx="7736029" cy="162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b="0" dirty="0" smtClean="0"/>
                  <a:t>Intuition: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𝐸𝑟𝑟𝑜𝑟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𝐶𝑜𝑚𝑝𝑙𝑒𝑥𝑖𝑡𝑦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𝑡𝑟𝑢𝑒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𝑙𝑎𝑏𝑒𝑙𝑠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𝑄𝑢𝑎𝑙𝑖𝑡𝑦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𝑙𝑎𝑏𝑒𝑙𝑒𝑑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𝑠𝑒𝑡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Note: Deterministic,  holds for </a:t>
                </a:r>
                <a:r>
                  <a:rPr lang="en-US" sz="2800" i="1" dirty="0" smtClean="0"/>
                  <a:t>adversarial</a:t>
                </a:r>
                <a:r>
                  <a:rPr lang="en-US" sz="2800" dirty="0" smtClean="0"/>
                  <a:t> labels </a:t>
                </a:r>
                <a:endParaRPr lang="en-US" sz="2800" i="1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23715"/>
                <a:ext cx="7736029" cy="1629485"/>
              </a:xfrm>
              <a:prstGeom prst="rect">
                <a:avLst/>
              </a:prstGeom>
              <a:blipFill rotWithShape="1">
                <a:blip r:embed="rId3"/>
                <a:stretch>
                  <a:fillRect l="-1418" r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1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to previous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Restricted to graph based, min-cut learning</a:t>
                </a:r>
              </a:p>
              <a:p>
                <a:r>
                  <a:rPr lang="en-US" sz="2800" dirty="0" smtClean="0"/>
                  <a:t>Not clear how to </a:t>
                </a:r>
                <a:r>
                  <a:rPr lang="en-US" sz="2800" i="1" dirty="0" smtClean="0"/>
                  <a:t>efficiently</a:t>
                </a:r>
                <a:r>
                  <a:rPr lang="en-US" sz="2800" dirty="0" smtClean="0"/>
                  <a:t> 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lvl="1"/>
                <a:r>
                  <a:rPr lang="en-US" sz="2400" dirty="0" smtClean="0"/>
                  <a:t>Can compute in polynomial time (Guillory &amp; </a:t>
                </a:r>
                <a:r>
                  <a:rPr lang="en-US" sz="2400" dirty="0" err="1" smtClean="0"/>
                  <a:t>Bilmes</a:t>
                </a:r>
                <a:r>
                  <a:rPr lang="en-US" sz="2400" dirty="0" smtClean="0"/>
                  <a:t> 2009)</a:t>
                </a:r>
              </a:p>
              <a:p>
                <a:pPr lvl="1"/>
                <a:r>
                  <a:rPr lang="en-US" sz="2400" dirty="0"/>
                  <a:t>O</a:t>
                </a:r>
                <a:r>
                  <a:rPr lang="en-US" sz="2400" dirty="0" smtClean="0"/>
                  <a:t>nly heuristic methods known for maximizing</a:t>
                </a:r>
              </a:p>
              <a:p>
                <a:pPr lvl="1"/>
                <a:r>
                  <a:rPr lang="en-US" sz="2400" dirty="0" err="1" smtClean="0"/>
                  <a:t>Cesa</a:t>
                </a:r>
                <a:r>
                  <a:rPr lang="en-US" sz="2400" dirty="0" smtClean="0"/>
                  <a:t>-Bianchi et al 2010 give an approximation </a:t>
                </a:r>
                <a:r>
                  <a:rPr lang="en-US" sz="2400" i="1" dirty="0" smtClean="0"/>
                  <a:t>for trees</a:t>
                </a:r>
              </a:p>
              <a:p>
                <a:r>
                  <a:rPr lang="en-US" sz="2800" dirty="0" smtClean="0"/>
                  <a:t>Not </a:t>
                </a:r>
                <a:r>
                  <a:rPr lang="en-US" sz="2800" dirty="0" smtClean="0"/>
                  <a:t>clear if this bound is the right bound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0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/>
              <a:t>new, more general bound </a:t>
            </a:r>
            <a:r>
              <a:rPr lang="en-US" sz="2800" dirty="0" smtClean="0"/>
              <a:t>on error parameterized by an arbitrarily chosen </a:t>
            </a:r>
            <a:r>
              <a:rPr lang="en-US" sz="2800" dirty="0" err="1" smtClean="0"/>
              <a:t>submodular</a:t>
            </a:r>
            <a:r>
              <a:rPr lang="en-US" sz="2800" dirty="0" smtClean="0"/>
              <a:t> function</a:t>
            </a:r>
          </a:p>
          <a:p>
            <a:r>
              <a:rPr lang="en-US" sz="2800" dirty="0" smtClean="0"/>
              <a:t>An active, semi-supervised learning method for approximately minimizing this bound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roof that minimizing this bound exactly is NP-hard</a:t>
            </a:r>
          </a:p>
          <a:p>
            <a:r>
              <a:rPr lang="en-US" sz="2800" dirty="0" smtClean="0"/>
              <a:t>Theoretical evidence this is the “right” bound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4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Previous work: learning on graphs</a:t>
            </a:r>
          </a:p>
          <a:p>
            <a:r>
              <a:rPr lang="en-US" sz="2800" b="1" dirty="0"/>
              <a:t>More general setting using </a:t>
            </a:r>
            <a:r>
              <a:rPr lang="en-US" sz="2800" b="1" dirty="0" err="1"/>
              <a:t>submodular</a:t>
            </a:r>
            <a:r>
              <a:rPr lang="en-US" sz="2800" b="1" dirty="0"/>
              <a:t> functions</a:t>
            </a:r>
            <a:endParaRPr lang="en-US" sz="2800" b="1" dirty="0" smtClean="0"/>
          </a:p>
          <a:p>
            <a:r>
              <a:rPr lang="en-US" sz="2800" dirty="0" smtClean="0"/>
              <a:t>Experiments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26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dirty="0" smtClean="0"/>
                  <a:t>defined over a ground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dirty="0" err="1" smtClean="0"/>
                  <a:t>submodular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itchFamily="18" charset="0"/>
                        <a:ea typeface="Cambria Math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itchFamily="18" charset="0"/>
                        <a:ea typeface="Cambria Math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itchFamily="18" charset="0"/>
                        <a:ea typeface="Cambria Math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itchFamily="18" charset="0"/>
                        <a:ea typeface="Cambria Math" pitchFamily="18" charset="0"/>
                      </a:rPr>
                      <m:t>⊆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 smtClean="0"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sz="2800" dirty="0" smtClean="0">
                    <a:ea typeface="Cambria Math" pitchFamily="18" charset="0"/>
                  </a:rPr>
                  <a:t>Example:</a:t>
                </a:r>
              </a:p>
              <a:p>
                <a:endParaRPr lang="en-US" sz="2800" dirty="0" smtClean="0">
                  <a:ea typeface="Cambria Math" pitchFamily="18" charset="0"/>
                </a:endParaRPr>
              </a:p>
              <a:p>
                <a:endParaRPr lang="en-US" sz="2800" b="0" dirty="0">
                  <a:ea typeface="Cambria Math" pitchFamily="18" charset="0"/>
                </a:endParaRPr>
              </a:p>
              <a:p>
                <a:r>
                  <a:rPr lang="en-US" sz="2800" dirty="0" smtClean="0">
                    <a:ea typeface="Cambria Math" pitchFamily="18" charset="0"/>
                  </a:rPr>
                  <a:t>Real World Examples: Influence in a social network (</a:t>
                </a:r>
                <a:r>
                  <a:rPr lang="en-US" sz="2800" dirty="0" err="1" smtClean="0">
                    <a:ea typeface="Cambria Math" pitchFamily="18" charset="0"/>
                  </a:rPr>
                  <a:t>Kempe</a:t>
                </a:r>
                <a:r>
                  <a:rPr lang="en-US" sz="2800" dirty="0" smtClean="0">
                    <a:ea typeface="Cambria Math" pitchFamily="18" charset="0"/>
                  </a:rPr>
                  <a:t> et al. 03), sensor coverage (Krause, </a:t>
                </a:r>
                <a:r>
                  <a:rPr lang="en-US" sz="2800" dirty="0" err="1" smtClean="0">
                    <a:ea typeface="Cambria Math" pitchFamily="18" charset="0"/>
                  </a:rPr>
                  <a:t>Guestrin</a:t>
                </a:r>
                <a:r>
                  <a:rPr lang="en-US" sz="2800" dirty="0" smtClean="0">
                    <a:ea typeface="Cambria Math" pitchFamily="18" charset="0"/>
                  </a:rPr>
                  <a:t> 09), document summarization (Lin, </a:t>
                </a:r>
                <a:r>
                  <a:rPr lang="en-US" sz="2800" dirty="0" err="1" smtClean="0">
                    <a:ea typeface="Cambria Math" pitchFamily="18" charset="0"/>
                  </a:rPr>
                  <a:t>Bilmes</a:t>
                </a:r>
                <a:r>
                  <a:rPr lang="en-US" sz="2800" dirty="0" smtClean="0">
                    <a:ea typeface="Cambria Math" pitchFamily="18" charset="0"/>
                  </a:rPr>
                  <a:t> 11)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0" dirty="0" smtClean="0">
                    <a:ea typeface="Cambria Math" pitchFamily="18" charset="0"/>
                  </a:rPr>
                  <a:t> is symmetric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∖</m:t>
                    </m:r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  <a:blipFill rotWithShape="1">
                <a:blip r:embed="rId2"/>
                <a:stretch>
                  <a:fillRect l="-1259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Documents and Settings\guillory\Desktop\research\maxunknown\subexamplel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77479"/>
            <a:ext cx="6324600" cy="4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Submodular</a:t>
            </a:r>
            <a:r>
              <a:rPr lang="en-US" dirty="0" smtClean="0"/>
              <a:t> functions for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000" dirty="0" smtClean="0"/>
                  <a:t> </a:t>
                </a:r>
                <a:r>
                  <a:rPr lang="en-US" sz="3000" dirty="0"/>
                  <a:t>(</a:t>
                </a:r>
                <a:r>
                  <a:rPr lang="en-US" sz="3000" dirty="0" smtClean="0"/>
                  <a:t>cut value) is symmetric and </a:t>
                </a:r>
                <a:r>
                  <a:rPr lang="en-US" sz="3000" dirty="0" err="1" smtClean="0"/>
                  <a:t>submodular</a:t>
                </a:r>
                <a:endParaRPr lang="en-US" sz="3000" dirty="0" smtClean="0"/>
              </a:p>
              <a:p>
                <a:r>
                  <a:rPr lang="en-US" sz="3000" dirty="0" smtClean="0"/>
                  <a:t>This makes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000" dirty="0" smtClean="0"/>
                  <a:t> “nice” for learning on graphs</a:t>
                </a:r>
              </a:p>
              <a:p>
                <a:pPr lvl="1"/>
                <a:r>
                  <a:rPr lang="en-US" sz="2400" dirty="0"/>
                  <a:t>E</a:t>
                </a:r>
                <a:r>
                  <a:rPr lang="en-US" sz="2400" dirty="0" smtClean="0"/>
                  <a:t>asy to analyze</a:t>
                </a:r>
              </a:p>
              <a:p>
                <a:pPr lvl="1"/>
                <a:r>
                  <a:rPr lang="en-US" sz="2400" dirty="0" smtClean="0"/>
                  <a:t>Can minimize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exactly in polynomial time</a:t>
                </a:r>
              </a:p>
              <a:p>
                <a:r>
                  <a:rPr lang="en-US" sz="3400" dirty="0" smtClean="0"/>
                  <a:t>For other learning settings, other symmetric </a:t>
                </a:r>
                <a:r>
                  <a:rPr lang="en-US" sz="3400" dirty="0" err="1" smtClean="0"/>
                  <a:t>submodular</a:t>
                </a:r>
                <a:r>
                  <a:rPr lang="en-US" sz="3400" dirty="0" smtClean="0"/>
                  <a:t> functions make sense</a:t>
                </a:r>
              </a:p>
              <a:p>
                <a:pPr lvl="1"/>
                <a:r>
                  <a:rPr lang="en-US" sz="2400" dirty="0" err="1"/>
                  <a:t>H</a:t>
                </a:r>
                <a:r>
                  <a:rPr lang="en-US" sz="2400" dirty="0" err="1" smtClean="0"/>
                  <a:t>ypergraph</a:t>
                </a:r>
                <a:r>
                  <a:rPr lang="en-US" sz="2400" dirty="0" smtClean="0"/>
                  <a:t> cut is symmetric, </a:t>
                </a:r>
                <a:r>
                  <a:rPr lang="en-US" sz="2400" dirty="0" err="1" smtClean="0"/>
                  <a:t>submodular</a:t>
                </a:r>
                <a:endParaRPr lang="en-US" sz="2400" dirty="0" smtClean="0"/>
              </a:p>
              <a:p>
                <a:pPr lvl="1"/>
                <a:r>
                  <a:rPr lang="en-US" sz="2400" dirty="0"/>
                  <a:t>M</a:t>
                </a:r>
                <a:r>
                  <a:rPr lang="en-US" sz="2400" dirty="0" smtClean="0"/>
                  <a:t>utual information is symmetric, </a:t>
                </a:r>
                <a:r>
                  <a:rPr lang="en-US" sz="2400" dirty="0" err="1" smtClean="0"/>
                  <a:t>submodular</a:t>
                </a:r>
                <a:endParaRPr lang="en-US" sz="2400" dirty="0" smtClean="0"/>
              </a:p>
              <a:p>
                <a:pPr lvl="1"/>
                <a:r>
                  <a:rPr lang="en-US" sz="2400" dirty="0" smtClean="0"/>
                  <a:t>An arbitrary </a:t>
                </a:r>
                <a:r>
                  <a:rPr lang="en-US" sz="2400" dirty="0" err="1" smtClean="0"/>
                  <a:t>submodular</a:t>
                </a:r>
                <a:r>
                  <a:rPr lang="en-US" sz="2400" dirty="0" smtClean="0"/>
                  <a:t> function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 smtClean="0"/>
                  <a:t> can be symmetrized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6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error bound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81400"/>
                <a:ext cx="8229600" cy="2590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Ψ</m:t>
                    </m:r>
                  </m:oMath>
                </a14:m>
                <a:r>
                  <a:rPr lang="en-US" sz="2800" dirty="0" smtClean="0"/>
                  <a:t> are defined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, not graph cut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2800" b="0" i="1" baseline="-25000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baseline="-2500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b="0" i="1" baseline="-25000" smtClean="0">
                          <a:latin typeface="Cambria Math"/>
                        </a:rPr>
                        <m:t>  </m:t>
                      </m:r>
                      <m:r>
                        <a:rPr lang="en-US" sz="2800" b="0" i="0" baseline="-25000" smtClean="0">
                          <a:latin typeface="Cambria Math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en-US" sz="2800" b="0" i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⊆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: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≠∅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Γ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Each choice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2800" dirty="0" smtClean="0"/>
                  <a:t> gives a different error bound</a:t>
                </a:r>
              </a:p>
              <a:p>
                <a:r>
                  <a:rPr lang="en-US" sz="2800" dirty="0" smtClean="0"/>
                  <a:t>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Φ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800" b="0" i="1" baseline="-25000" dirty="0" smtClean="0"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baseline="-2500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 can be done in polynomial time (</a:t>
                </a:r>
                <a:r>
                  <a:rPr lang="en-US" sz="2800" dirty="0" err="1" smtClean="0"/>
                  <a:t>submodular</a:t>
                </a:r>
                <a:r>
                  <a:rPr lang="en-US" sz="2800" dirty="0" smtClean="0"/>
                  <a:t> function minimization</a:t>
                </a:r>
                <a:r>
                  <a:rPr lang="en-US" sz="2800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81400"/>
                <a:ext cx="8229600" cy="2590800"/>
              </a:xfrm>
              <a:blipFill rotWithShape="1">
                <a:blip r:embed="rId2"/>
                <a:stretch>
                  <a:fillRect l="-1259" t="-2118" r="-222" b="-16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/>
              <p:nvPr/>
            </p:nvSpPr>
            <p:spPr>
              <a:xfrm>
                <a:off x="609600" y="1524000"/>
                <a:ext cx="7924800" cy="18288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/>
              </a:p>
              <a:p>
                <a:r>
                  <a:rPr lang="en-US" sz="2800" dirty="0" smtClean="0"/>
                  <a:t>Theorem: For any symmetric, </a:t>
                </a:r>
                <a:r>
                  <a:rPr lang="en-US" sz="2800" dirty="0" err="1" smtClean="0"/>
                  <a:t>submodular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assume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 smtClean="0"/>
                  <a:t>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Φ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subject to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800" b="0" i="1" baseline="-25000" dirty="0" smtClean="0"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baseline="-2500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.  Then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baseline="-25000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  <a:p>
                <a:pPr algn="ctr"/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7924800" cy="1828800"/>
              </a:xfrm>
              <a:prstGeom prst="roundRect">
                <a:avLst/>
              </a:prstGeom>
              <a:blipFill rotWithShape="1">
                <a:blip r:embed="rId3"/>
                <a:stretch>
                  <a:fillRect l="-307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an we efficiently 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Ψ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0" dirty="0" smtClean="0"/>
                  <a:t>Two related problems: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>1.  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Ψ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/>
                  <a:t> subject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400" b="0" dirty="0" smtClean="0"/>
              </a:p>
              <a:p>
                <a:pPr marL="457200" lvl="1" indent="0">
                  <a:buNone/>
                </a:pPr>
                <a:r>
                  <a:rPr lang="en-US" sz="2400" dirty="0" smtClean="0"/>
                  <a:t>2.  Minimize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|</m:t>
                    </m:r>
                    <m:r>
                      <a:rPr lang="en-US" sz="2400" i="1" dirty="0" smtClean="0">
                        <a:latin typeface="Cambria Math"/>
                      </a:rPr>
                      <m:t>𝐿</m:t>
                    </m:r>
                    <m:r>
                      <a:rPr lang="en-US" sz="24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 smtClean="0"/>
                  <a:t> subject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sz="2400" b="0" dirty="0" smtClean="0"/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Ψ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were </a:t>
                </a:r>
                <a:r>
                  <a:rPr lang="en-US" sz="2800" dirty="0" err="1" smtClean="0"/>
                  <a:t>submodular</a:t>
                </a:r>
                <a:r>
                  <a:rPr lang="en-US" sz="2800" dirty="0" smtClean="0"/>
                  <a:t>, we could use well known results for greedy algorithm:</a:t>
                </a:r>
              </a:p>
              <a:p>
                <a:pPr lvl="1"/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1 −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approximation to (1) (</a:t>
                </a:r>
                <a:r>
                  <a:rPr lang="en-US" sz="2400" dirty="0" err="1" smtClean="0"/>
                  <a:t>Nemhauser</a:t>
                </a:r>
                <a:r>
                  <a:rPr lang="en-US" sz="2400" dirty="0" smtClean="0"/>
                  <a:t> et al. 1978)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1+ 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approximation for (2) (Wolsey 1981)*</a:t>
                </a:r>
              </a:p>
              <a:p>
                <a:r>
                  <a:rPr lang="en-US" sz="2800" dirty="0" smtClean="0"/>
                  <a:t>Unfortunately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Ψ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b="1" dirty="0" smtClean="0"/>
                  <a:t>not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submodular</a:t>
                </a:r>
                <a:endParaRPr lang="en-US" sz="2800" dirty="0" smtClean="0"/>
              </a:p>
              <a:p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smtClean="0"/>
                  <a:t>*Assuming integer valued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𝐹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4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unlabeled data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1589088" y="2276475"/>
            <a:ext cx="5965825" cy="2905125"/>
            <a:chOff x="1600200" y="2276475"/>
            <a:chExt cx="5965825" cy="2905125"/>
          </a:xfrm>
        </p:grpSpPr>
        <p:sp>
          <p:nvSpPr>
            <p:cNvPr id="5" name="Oval 3074"/>
            <p:cNvSpPr>
              <a:spLocks noChangeArrowheads="1"/>
            </p:cNvSpPr>
            <p:nvPr/>
          </p:nvSpPr>
          <p:spPr bwMode="auto">
            <a:xfrm>
              <a:off x="2647950" y="2773363"/>
              <a:ext cx="571500" cy="571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075"/>
            <p:cNvSpPr>
              <a:spLocks noChangeArrowheads="1"/>
            </p:cNvSpPr>
            <p:nvPr/>
          </p:nvSpPr>
          <p:spPr bwMode="auto">
            <a:xfrm>
              <a:off x="3641725" y="3184525"/>
              <a:ext cx="571500" cy="571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3076"/>
            <p:cNvSpPr>
              <a:spLocks noChangeArrowheads="1"/>
            </p:cNvSpPr>
            <p:nvPr/>
          </p:nvSpPr>
          <p:spPr bwMode="auto">
            <a:xfrm>
              <a:off x="2638425" y="3908425"/>
              <a:ext cx="571500" cy="571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3077"/>
            <p:cNvSpPr>
              <a:spLocks noChangeArrowheads="1"/>
            </p:cNvSpPr>
            <p:nvPr/>
          </p:nvSpPr>
          <p:spPr bwMode="auto">
            <a:xfrm>
              <a:off x="5921375" y="2276475"/>
              <a:ext cx="571500" cy="571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3078"/>
            <p:cNvSpPr>
              <a:spLocks noChangeArrowheads="1"/>
            </p:cNvSpPr>
            <p:nvPr/>
          </p:nvSpPr>
          <p:spPr bwMode="auto">
            <a:xfrm>
              <a:off x="4868863" y="3175000"/>
              <a:ext cx="571500" cy="571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3079"/>
            <p:cNvSpPr>
              <a:spLocks noChangeArrowheads="1"/>
            </p:cNvSpPr>
            <p:nvPr/>
          </p:nvSpPr>
          <p:spPr bwMode="auto">
            <a:xfrm>
              <a:off x="5911850" y="3194050"/>
              <a:ext cx="571500" cy="571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3080"/>
            <p:cNvSpPr>
              <a:spLocks noChangeArrowheads="1"/>
            </p:cNvSpPr>
            <p:nvPr/>
          </p:nvSpPr>
          <p:spPr bwMode="auto">
            <a:xfrm>
              <a:off x="1600200" y="3165475"/>
              <a:ext cx="571500" cy="571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3081"/>
            <p:cNvSpPr>
              <a:spLocks noChangeArrowheads="1"/>
            </p:cNvSpPr>
            <p:nvPr/>
          </p:nvSpPr>
          <p:spPr bwMode="auto">
            <a:xfrm>
              <a:off x="5911850" y="4398963"/>
              <a:ext cx="571500" cy="571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082"/>
            <p:cNvSpPr>
              <a:spLocks noChangeArrowheads="1"/>
            </p:cNvSpPr>
            <p:nvPr/>
          </p:nvSpPr>
          <p:spPr bwMode="auto">
            <a:xfrm>
              <a:off x="6994525" y="3194050"/>
              <a:ext cx="571500" cy="571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083"/>
            <p:cNvSpPr>
              <a:spLocks noChangeArrowheads="1"/>
            </p:cNvSpPr>
            <p:nvPr/>
          </p:nvSpPr>
          <p:spPr bwMode="auto">
            <a:xfrm>
              <a:off x="3660775" y="4610100"/>
              <a:ext cx="571500" cy="571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3084"/>
            <p:cNvSpPr>
              <a:spLocks noChangeArrowheads="1"/>
            </p:cNvSpPr>
            <p:nvPr/>
          </p:nvSpPr>
          <p:spPr bwMode="auto">
            <a:xfrm>
              <a:off x="1600200" y="4610100"/>
              <a:ext cx="571500" cy="571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" name="AutoShape 3085"/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 flipH="1">
              <a:off x="2924175" y="3363913"/>
              <a:ext cx="9525" cy="5254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3086"/>
            <p:cNvCxnSpPr>
              <a:cxnSpLocks noChangeShapeType="1"/>
              <a:stCxn id="11" idx="7"/>
              <a:endCxn id="5" idx="2"/>
            </p:cNvCxnSpPr>
            <p:nvPr/>
          </p:nvCxnSpPr>
          <p:spPr bwMode="auto">
            <a:xfrm flipV="1">
              <a:off x="2087563" y="3059113"/>
              <a:ext cx="541338" cy="171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3087"/>
            <p:cNvCxnSpPr>
              <a:cxnSpLocks noChangeShapeType="1"/>
              <a:stCxn id="11" idx="4"/>
              <a:endCxn id="15" idx="0"/>
            </p:cNvCxnSpPr>
            <p:nvPr/>
          </p:nvCxnSpPr>
          <p:spPr bwMode="auto">
            <a:xfrm>
              <a:off x="1885950" y="3756025"/>
              <a:ext cx="0" cy="835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3088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2087563" y="3671888"/>
              <a:ext cx="635000" cy="301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3089"/>
            <p:cNvCxnSpPr>
              <a:cxnSpLocks noChangeShapeType="1"/>
              <a:stCxn id="15" idx="7"/>
              <a:endCxn id="7" idx="3"/>
            </p:cNvCxnSpPr>
            <p:nvPr/>
          </p:nvCxnSpPr>
          <p:spPr bwMode="auto">
            <a:xfrm flipV="1">
              <a:off x="2087563" y="4414838"/>
              <a:ext cx="635000" cy="260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3090"/>
            <p:cNvCxnSpPr>
              <a:cxnSpLocks noChangeShapeType="1"/>
              <a:stCxn id="7" idx="7"/>
              <a:endCxn id="6" idx="3"/>
            </p:cNvCxnSpPr>
            <p:nvPr/>
          </p:nvCxnSpPr>
          <p:spPr bwMode="auto">
            <a:xfrm flipV="1">
              <a:off x="3125788" y="3690938"/>
              <a:ext cx="600075" cy="282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3091"/>
            <p:cNvCxnSpPr>
              <a:cxnSpLocks noChangeShapeType="1"/>
              <a:stCxn id="5" idx="6"/>
              <a:endCxn id="6" idx="1"/>
            </p:cNvCxnSpPr>
            <p:nvPr/>
          </p:nvCxnSpPr>
          <p:spPr bwMode="auto">
            <a:xfrm>
              <a:off x="3238500" y="3059113"/>
              <a:ext cx="487363" cy="1905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3092"/>
            <p:cNvCxnSpPr>
              <a:cxnSpLocks noChangeShapeType="1"/>
              <a:stCxn id="7" idx="5"/>
              <a:endCxn id="14" idx="1"/>
            </p:cNvCxnSpPr>
            <p:nvPr/>
          </p:nvCxnSpPr>
          <p:spPr bwMode="auto">
            <a:xfrm>
              <a:off x="3125788" y="4414838"/>
              <a:ext cx="619125" cy="260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3093"/>
            <p:cNvCxnSpPr>
              <a:cxnSpLocks noChangeShapeType="1"/>
              <a:stCxn id="6" idx="4"/>
              <a:endCxn id="14" idx="0"/>
            </p:cNvCxnSpPr>
            <p:nvPr/>
          </p:nvCxnSpPr>
          <p:spPr bwMode="auto">
            <a:xfrm>
              <a:off x="3927475" y="3775075"/>
              <a:ext cx="19050" cy="8159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3094"/>
            <p:cNvCxnSpPr>
              <a:cxnSpLocks noChangeShapeType="1"/>
              <a:stCxn id="9" idx="6"/>
              <a:endCxn id="10" idx="2"/>
            </p:cNvCxnSpPr>
            <p:nvPr/>
          </p:nvCxnSpPr>
          <p:spPr bwMode="auto">
            <a:xfrm>
              <a:off x="5459413" y="3460750"/>
              <a:ext cx="433388" cy="190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3095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6502400" y="3479800"/>
              <a:ext cx="4730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3096"/>
            <p:cNvCxnSpPr>
              <a:cxnSpLocks noChangeShapeType="1"/>
              <a:stCxn id="10" idx="0"/>
              <a:endCxn id="8" idx="4"/>
            </p:cNvCxnSpPr>
            <p:nvPr/>
          </p:nvCxnSpPr>
          <p:spPr bwMode="auto">
            <a:xfrm flipV="1">
              <a:off x="6197600" y="2867025"/>
              <a:ext cx="9525" cy="3079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3097"/>
            <p:cNvCxnSpPr>
              <a:cxnSpLocks noChangeShapeType="1"/>
              <a:stCxn id="10" idx="4"/>
              <a:endCxn id="12" idx="0"/>
            </p:cNvCxnSpPr>
            <p:nvPr/>
          </p:nvCxnSpPr>
          <p:spPr bwMode="auto">
            <a:xfrm>
              <a:off x="6197600" y="3784600"/>
              <a:ext cx="0" cy="5953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3098"/>
            <p:cNvCxnSpPr>
              <a:cxnSpLocks noChangeShapeType="1"/>
              <a:stCxn id="6" idx="6"/>
              <a:endCxn id="9" idx="2"/>
            </p:cNvCxnSpPr>
            <p:nvPr/>
          </p:nvCxnSpPr>
          <p:spPr bwMode="auto">
            <a:xfrm flipV="1">
              <a:off x="4232275" y="3460750"/>
              <a:ext cx="617538" cy="95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099"/>
            <p:cNvCxnSpPr>
              <a:cxnSpLocks noChangeShapeType="1"/>
              <a:stCxn id="9" idx="7"/>
              <a:endCxn id="8" idx="2"/>
            </p:cNvCxnSpPr>
            <p:nvPr/>
          </p:nvCxnSpPr>
          <p:spPr bwMode="auto">
            <a:xfrm flipV="1">
              <a:off x="5356225" y="2562225"/>
              <a:ext cx="546100" cy="6778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100"/>
            <p:cNvCxnSpPr>
              <a:cxnSpLocks noChangeShapeType="1"/>
              <a:stCxn id="9" idx="3"/>
              <a:endCxn id="14" idx="7"/>
            </p:cNvCxnSpPr>
            <p:nvPr/>
          </p:nvCxnSpPr>
          <p:spPr bwMode="auto">
            <a:xfrm flipH="1">
              <a:off x="4148138" y="3681413"/>
              <a:ext cx="804863" cy="993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101"/>
            <p:cNvCxnSpPr>
              <a:cxnSpLocks noChangeShapeType="1"/>
              <a:stCxn id="9" idx="4"/>
              <a:endCxn id="12" idx="2"/>
            </p:cNvCxnSpPr>
            <p:nvPr/>
          </p:nvCxnSpPr>
          <p:spPr bwMode="auto">
            <a:xfrm>
              <a:off x="5154613" y="3765550"/>
              <a:ext cx="738188" cy="9191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3102"/>
            <p:cNvCxnSpPr>
              <a:cxnSpLocks noChangeShapeType="1"/>
              <a:stCxn id="8" idx="6"/>
              <a:endCxn id="13" idx="0"/>
            </p:cNvCxnSpPr>
            <p:nvPr/>
          </p:nvCxnSpPr>
          <p:spPr bwMode="auto">
            <a:xfrm>
              <a:off x="6511925" y="2562225"/>
              <a:ext cx="768350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4" name="TextBox 63"/>
          <p:cNvSpPr txBox="1"/>
          <p:nvPr/>
        </p:nvSpPr>
        <p:spPr>
          <a:xfrm>
            <a:off x="2986277" y="6019800"/>
            <a:ext cx="3171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or example, a graph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98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result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D</a:t>
                </a:r>
                <a:r>
                  <a:rPr lang="en-US" sz="2800" dirty="0" smtClean="0"/>
                  <a:t>efine </a:t>
                </a:r>
                <a:r>
                  <a:rPr lang="en-US" sz="2800" dirty="0" smtClean="0"/>
                  <a:t>a surrogate objective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r>
                      <a:rPr lang="en-US" sz="2800" b="0" i="1" baseline="-25000" smtClean="0"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baseline="-25000" smtClean="0"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err="1" smtClean="0"/>
                  <a:t>submodular</a:t>
                </a: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baseline="-25000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z="2400" dirty="0" smtClean="0"/>
                  <a:t> iff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sz="2400" b="0" dirty="0" smtClean="0"/>
              </a:p>
              <a:p>
                <a:r>
                  <a:rPr lang="en-US" sz="2800" b="0" dirty="0" smtClean="0"/>
                  <a:t>In particular we use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baseline="-25000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: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≠∅</m:t>
                        </m:r>
                      </m:lim>
                    </m:limLow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| </m:t>
                    </m:r>
                  </m:oMath>
                </a14:m>
                <a:r>
                  <a:rPr lang="en-US" sz="2400" b="0" dirty="0" smtClean="0"/>
                  <a:t> </a:t>
                </a:r>
              </a:p>
              <a:p>
                <a:r>
                  <a:rPr lang="en-US" sz="2800" dirty="0" smtClean="0"/>
                  <a:t>Can then use standard methods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r>
                      <a:rPr lang="en-US" sz="2800" b="0" i="1" baseline="-25000" smtClean="0"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381000" y="4800600"/>
                <a:ext cx="8381999" cy="18288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/>
                <a:r>
                  <a:rPr lang="en-US" sz="2800" dirty="0" smtClean="0"/>
                  <a:t>Theorem:   For any integer, symmetric, </a:t>
                </a:r>
                <a:r>
                  <a:rPr lang="en-US" sz="2800" dirty="0" err="1" smtClean="0"/>
                  <a:t>submodular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integer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sz="2800" dirty="0" smtClean="0"/>
                  <a:t>, greedily maximizing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r>
                      <a:rPr lang="en-US" sz="2800" b="0" i="1" baseline="-25000" smtClean="0"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gives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b="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1+ 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𝜆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: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00600"/>
                <a:ext cx="8381999" cy="1828800"/>
              </a:xfrm>
              <a:prstGeom prst="roundRect">
                <a:avLst/>
              </a:prstGeom>
              <a:blipFill rotWithShape="1">
                <a:blip r:embed="rId3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7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Is it possible to 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Ψ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exactly</a:t>
                </a:r>
                <a:r>
                  <a:rPr lang="en-US" sz="2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Probably not, we show the problem is NP-Complete</a:t>
                </a:r>
              </a:p>
              <a:p>
                <a:pPr lvl="1"/>
                <a:r>
                  <a:rPr lang="en-US" sz="2400" dirty="0" smtClean="0"/>
                  <a:t>Holds </a:t>
                </a:r>
                <a:r>
                  <a:rPr lang="en-US" sz="2400" dirty="0" smtClean="0"/>
                  <a:t>also if we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Γ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the cut function</a:t>
                </a:r>
              </a:p>
              <a:p>
                <a:pPr lvl="1"/>
                <a:r>
                  <a:rPr lang="en-US" sz="2400" dirty="0" smtClean="0"/>
                  <a:t>Reduction from vertex cover on fixed degree </a:t>
                </a:r>
                <a:r>
                  <a:rPr lang="en-US" sz="2400" dirty="0" smtClean="0"/>
                  <a:t>graphs</a:t>
                </a:r>
                <a:endParaRPr lang="en-US" dirty="0"/>
              </a:p>
              <a:p>
                <a:pPr lvl="1"/>
                <a:r>
                  <a:rPr lang="en-US" sz="2400" dirty="0" smtClean="0"/>
                  <a:t>Corollary: no PTAS for min-cost version</a:t>
                </a:r>
              </a:p>
              <a:p>
                <a:r>
                  <a:rPr lang="en-US" sz="2800" dirty="0" smtClean="0"/>
                  <a:t>Is there a strictly better bound?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Not of the same form, up to the factor 2 in the bound.</a:t>
                </a:r>
              </a:p>
              <a:p>
                <a:pPr lvl="1"/>
                <a:r>
                  <a:rPr lang="en-US" sz="2400" dirty="0" smtClean="0"/>
                  <a:t>Holds without factor of 2 for slightly different version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No function larger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for which the bound holds</a:t>
                </a:r>
              </a:p>
              <a:p>
                <a:pPr lvl="1"/>
                <a:r>
                  <a:rPr lang="en-US" sz="2400" dirty="0" smtClean="0"/>
                  <a:t>Suggests this is the “right” bound</a:t>
                </a:r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Previous work: learning on graphs</a:t>
            </a:r>
          </a:p>
          <a:p>
            <a:r>
              <a:rPr lang="en-US" sz="2800" dirty="0"/>
              <a:t>More general setting using </a:t>
            </a:r>
            <a:r>
              <a:rPr lang="en-US" sz="2800" dirty="0" err="1"/>
              <a:t>submodular</a:t>
            </a:r>
            <a:r>
              <a:rPr lang="en-US" sz="2800"/>
              <a:t> functions</a:t>
            </a:r>
            <a:endParaRPr lang="en-US" sz="2800" dirty="0" smtClean="0"/>
          </a:p>
          <a:p>
            <a:r>
              <a:rPr lang="en-US" sz="2800" b="1" dirty="0" smtClean="0"/>
              <a:t>Experiments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4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Learning on 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set to cut, we compared our method to random selection and the METIS </a:t>
                </a:r>
                <a:r>
                  <a:rPr lang="en-US" sz="2800" dirty="0" smtClean="0"/>
                  <a:t>heuristic</a:t>
                </a:r>
                <a:endParaRPr lang="en-US" sz="2800" dirty="0" smtClean="0"/>
              </a:p>
              <a:p>
                <a:r>
                  <a:rPr lang="en-US" sz="2800" dirty="0" smtClean="0"/>
                  <a:t>We tried min-cut and label propagation prediction</a:t>
                </a:r>
              </a:p>
              <a:p>
                <a:r>
                  <a:rPr lang="en-US" sz="2800" dirty="0" smtClean="0"/>
                  <a:t>We used benchmark data sets from </a:t>
                </a:r>
                <a:r>
                  <a:rPr lang="en-US" sz="2800" i="1" dirty="0" smtClean="0"/>
                  <a:t>Semi-Supervised Learning,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Chapelle</a:t>
                </a:r>
                <a:r>
                  <a:rPr lang="en-US" sz="2800" dirty="0" smtClean="0"/>
                  <a:t> et </a:t>
                </a:r>
                <a:r>
                  <a:rPr lang="en-US" sz="2800" dirty="0" smtClean="0"/>
                  <a:t>al. </a:t>
                </a:r>
                <a:r>
                  <a:rPr lang="en-US" sz="2800" dirty="0" smtClean="0"/>
                  <a:t>2006 (using </a:t>
                </a:r>
                <a:r>
                  <a:rPr lang="en-US" sz="2800" dirty="0" err="1" smtClean="0"/>
                  <a:t>knn</a:t>
                </a:r>
                <a:r>
                  <a:rPr lang="en-US" sz="2800" dirty="0" smtClean="0"/>
                  <a:t> neighbors graphs) and two citation graph data sets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1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Our method + label prop best in 6/12 cases, but not a consistent, significant trend</a:t>
            </a:r>
          </a:p>
          <a:p>
            <a:r>
              <a:rPr lang="en-US" sz="2800" dirty="0" smtClean="0"/>
              <a:t>Seems cut may not be suited for </a:t>
            </a:r>
            <a:r>
              <a:rPr lang="en-US" sz="2800" dirty="0" err="1" smtClean="0"/>
              <a:t>knn</a:t>
            </a:r>
            <a:r>
              <a:rPr lang="en-US" sz="2800" dirty="0" smtClean="0"/>
              <a:t> graphs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Data Sets</a:t>
            </a:r>
            <a:endParaRPr lang="en-US" dirty="0"/>
          </a:p>
        </p:txBody>
      </p:sp>
      <p:pic>
        <p:nvPicPr>
          <p:cNvPr id="2050" name="Picture 2" descr="C:\Documents and Settings\guillory\Desktop\research\graphquery\knn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" y="1392936"/>
            <a:ext cx="4568128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guillory\Desktop\research\graphquery\knn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21" y="1371600"/>
            <a:ext cx="4584331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guillory\Desktop\research\graphquery\k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71818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Our method gives consistent, significant benefit</a:t>
            </a:r>
          </a:p>
          <a:p>
            <a:r>
              <a:rPr lang="en-US" sz="2800" dirty="0" smtClean="0"/>
              <a:t>On these data sets the graph is not constructed by us (not </a:t>
            </a:r>
            <a:r>
              <a:rPr lang="en-US" sz="2800" dirty="0" err="1" smtClean="0"/>
              <a:t>knn</a:t>
            </a:r>
            <a:r>
              <a:rPr lang="en-US" sz="2800" dirty="0" smtClean="0"/>
              <a:t>), so we expect more irregular structure.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 Graph Data Sets</a:t>
            </a:r>
            <a:endParaRPr lang="en-US" dirty="0"/>
          </a:p>
        </p:txBody>
      </p:sp>
      <p:pic>
        <p:nvPicPr>
          <p:cNvPr id="2052" name="Picture 4" descr="C:\Documents and Settings\guillory\Desktop\research\graphquery\k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71818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guillory\Desktop\research\graphquery\citation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315"/>
            <a:ext cx="4572000" cy="27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guillory\Desktop\research\graphquery\citation1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8315"/>
            <a:ext cx="4572000" cy="27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Experiments: Movie Recommendation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Which movies should a user rate to get accurate recommendations from collaborative filtering?</a:t>
                </a:r>
              </a:p>
              <a:p>
                <a:r>
                  <a:rPr lang="en-US" sz="2800" dirty="0" smtClean="0"/>
                  <a:t>We pose this problem as active learning over a  </a:t>
                </a:r>
                <a:r>
                  <a:rPr lang="en-US" sz="2800" dirty="0" err="1" smtClean="0"/>
                  <a:t>hypergraph</a:t>
                </a:r>
                <a:r>
                  <a:rPr lang="en-US" sz="2800" dirty="0" smtClean="0"/>
                  <a:t> encoding user </a:t>
                </a:r>
                <a:r>
                  <a:rPr lang="en-US" sz="2800" dirty="0" smtClean="0"/>
                  <a:t>preferences, 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set to </a:t>
                </a:r>
                <a:r>
                  <a:rPr lang="en-US" sz="2800" dirty="0" err="1" smtClean="0"/>
                  <a:t>hypergraph</a:t>
                </a:r>
                <a:r>
                  <a:rPr lang="en-US" sz="2800" dirty="0" smtClean="0"/>
                  <a:t> cut</a:t>
                </a:r>
                <a:endParaRPr lang="en-US" sz="2800" dirty="0" smtClean="0"/>
              </a:p>
              <a:p>
                <a:r>
                  <a:rPr lang="en-US" sz="2800" dirty="0" smtClean="0"/>
                  <a:t>Two </a:t>
                </a:r>
                <a:r>
                  <a:rPr lang="en-US" sz="2800" dirty="0" err="1" smtClean="0"/>
                  <a:t>hypergraph</a:t>
                </a:r>
                <a:r>
                  <a:rPr lang="en-US" sz="2800" dirty="0" smtClean="0"/>
                  <a:t> edges for each user:</a:t>
                </a:r>
              </a:p>
              <a:p>
                <a:pPr lvl="1"/>
                <a:r>
                  <a:rPr lang="en-US" sz="2400" dirty="0" err="1" smtClean="0"/>
                  <a:t>Hypergraph</a:t>
                </a:r>
                <a:r>
                  <a:rPr lang="en-US" sz="2400" dirty="0" smtClean="0"/>
                  <a:t> edge connecting all movies a user likes</a:t>
                </a:r>
              </a:p>
              <a:p>
                <a:pPr lvl="1"/>
                <a:r>
                  <a:rPr lang="en-US" sz="2400" dirty="0" err="1" smtClean="0"/>
                  <a:t>Hypergraph</a:t>
                </a:r>
                <a:r>
                  <a:rPr lang="en-US" sz="2400" dirty="0" smtClean="0"/>
                  <a:t> edge connecting all movies a user dislikes</a:t>
                </a:r>
              </a:p>
              <a:p>
                <a:r>
                  <a:rPr lang="en-US" sz="2800" dirty="0" smtClean="0"/>
                  <a:t>Partitions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with low </a:t>
                </a:r>
                <a:r>
                  <a:rPr lang="en-US" sz="2800" dirty="0" err="1" smtClean="0"/>
                  <a:t>hypergraph</a:t>
                </a:r>
                <a:r>
                  <a:rPr lang="en-US" sz="2800" dirty="0" smtClean="0"/>
                  <a:t> cut value </a:t>
                </a:r>
                <a:r>
                  <a:rPr lang="en-US" sz="2800" dirty="0" smtClean="0"/>
                  <a:t>are </a:t>
                </a:r>
                <a:r>
                  <a:rPr lang="en-US" sz="2800" dirty="0" smtClean="0"/>
                  <a:t>consistent (on average) with </a:t>
                </a:r>
                <a:r>
                  <a:rPr lang="en-US" sz="2800" dirty="0" smtClean="0"/>
                  <a:t>user preferences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b="-6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2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" y="381000"/>
            <a:ext cx="9001328" cy="5191329"/>
            <a:chOff x="66472" y="904671"/>
            <a:chExt cx="9001328" cy="5191329"/>
          </a:xfrm>
        </p:grpSpPr>
        <p:sp>
          <p:nvSpPr>
            <p:cNvPr id="5" name="Oval 4"/>
            <p:cNvSpPr/>
            <p:nvPr/>
          </p:nvSpPr>
          <p:spPr>
            <a:xfrm>
              <a:off x="3581399" y="1488041"/>
              <a:ext cx="5486401" cy="4607959"/>
            </a:xfrm>
            <a:prstGeom prst="ellipse">
              <a:avLst/>
            </a:prstGeom>
            <a:solidFill>
              <a:srgbClr val="C0504D">
                <a:alpha val="25098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472" y="1476504"/>
              <a:ext cx="5486401" cy="4607959"/>
            </a:xfrm>
            <a:prstGeom prst="ellipse">
              <a:avLst/>
            </a:prstGeom>
            <a:solidFill>
              <a:srgbClr val="4F81BD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131" y="904671"/>
              <a:ext cx="409445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/>
                <a:t>Movies Maximizing </a:t>
              </a:r>
              <a:r>
                <a:rPr lang="el-GR" sz="3000" b="1" dirty="0" smtClean="0"/>
                <a:t>Ψ</a:t>
              </a:r>
              <a:r>
                <a:rPr lang="en-US" sz="3000" b="1" dirty="0" smtClean="0"/>
                <a:t>(S)</a:t>
              </a:r>
              <a:endParaRPr lang="en-US" sz="3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4968" y="3177276"/>
              <a:ext cx="204992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 smtClean="0"/>
                <a:t>American Beauty</a:t>
              </a:r>
            </a:p>
            <a:p>
              <a:pPr algn="ctr"/>
              <a:r>
                <a:rPr lang="en-US" sz="2100" dirty="0" smtClean="0"/>
                <a:t>Star Wars Ep. IV</a:t>
              </a:r>
            </a:p>
            <a:p>
              <a:pPr algn="ctr"/>
              <a:r>
                <a:rPr lang="en-US" sz="2100" dirty="0" smtClean="0"/>
                <a:t>Jurassic Park</a:t>
              </a:r>
            </a:p>
            <a:p>
              <a:pPr algn="ctr"/>
              <a:r>
                <a:rPr lang="en-US" sz="2100" dirty="0" smtClean="0"/>
                <a:t>Fargo</a:t>
              </a:r>
              <a:endParaRPr lang="en-US" sz="2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093" y="1884482"/>
              <a:ext cx="3579825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 smtClean="0"/>
                <a:t>Star Wars Ep. I </a:t>
              </a:r>
            </a:p>
            <a:p>
              <a:pPr algn="ctr"/>
              <a:r>
                <a:rPr lang="en-US" sz="2100" dirty="0" smtClean="0"/>
                <a:t>Forrest Gump </a:t>
              </a:r>
            </a:p>
            <a:p>
              <a:pPr algn="ctr"/>
              <a:r>
                <a:rPr lang="en-US" sz="2100" dirty="0" smtClean="0"/>
                <a:t>Wild </a:t>
              </a:r>
              <a:r>
                <a:rPr lang="en-US" sz="2100" dirty="0" err="1" smtClean="0"/>
                <a:t>Wild</a:t>
              </a:r>
              <a:r>
                <a:rPr lang="en-US" sz="2100" dirty="0" smtClean="0"/>
                <a:t> West (1999) </a:t>
              </a:r>
            </a:p>
            <a:p>
              <a:pPr algn="ctr"/>
              <a:r>
                <a:rPr lang="en-US" sz="2100" dirty="0" smtClean="0"/>
                <a:t>The Blair Witch Project</a:t>
              </a:r>
            </a:p>
            <a:p>
              <a:pPr algn="ctr"/>
              <a:r>
                <a:rPr lang="en-US" sz="2100" dirty="0" smtClean="0"/>
                <a:t>Titanic </a:t>
              </a:r>
            </a:p>
            <a:p>
              <a:pPr algn="ctr"/>
              <a:r>
                <a:rPr lang="en-US" sz="2100" dirty="0" smtClean="0"/>
                <a:t>Mission: Impossible 2</a:t>
              </a:r>
            </a:p>
            <a:p>
              <a:pPr algn="ctr"/>
              <a:r>
                <a:rPr lang="en-US" sz="2100" dirty="0" smtClean="0"/>
                <a:t>Babe </a:t>
              </a:r>
            </a:p>
            <a:p>
              <a:pPr algn="ctr"/>
              <a:r>
                <a:rPr lang="en-US" sz="2100" dirty="0" smtClean="0"/>
                <a:t>The Rocky Horror Picture Show</a:t>
              </a:r>
            </a:p>
            <a:p>
              <a:pPr algn="ctr"/>
              <a:r>
                <a:rPr lang="en-US" sz="2100" dirty="0" smtClean="0"/>
                <a:t>L.A. Confidential </a:t>
              </a:r>
            </a:p>
            <a:p>
              <a:pPr algn="ctr"/>
              <a:r>
                <a:rPr lang="en-US" sz="2100" dirty="0" smtClean="0"/>
                <a:t>Mission to Mars </a:t>
              </a:r>
            </a:p>
            <a:p>
              <a:pPr algn="ctr"/>
              <a:r>
                <a:rPr lang="en-US" sz="2100" dirty="0" smtClean="0"/>
                <a:t>Austin Powers </a:t>
              </a:r>
            </a:p>
            <a:p>
              <a:pPr algn="ctr"/>
              <a:r>
                <a:rPr lang="en-US" sz="2100" dirty="0" smtClean="0"/>
                <a:t>Son in Law</a:t>
              </a:r>
              <a:endParaRPr lang="en-US" sz="2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4810" y="1743163"/>
              <a:ext cx="3264355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 smtClean="0"/>
                <a:t>Star Wars Ep. V</a:t>
              </a:r>
            </a:p>
            <a:p>
              <a:pPr algn="ctr"/>
              <a:r>
                <a:rPr lang="en-US" sz="2100" dirty="0" smtClean="0"/>
                <a:t>Star Wars Ep. VI</a:t>
              </a:r>
            </a:p>
            <a:p>
              <a:pPr algn="ctr"/>
              <a:r>
                <a:rPr lang="en-US" sz="2100" dirty="0" smtClean="0"/>
                <a:t>Saving Private Ryan</a:t>
              </a:r>
            </a:p>
            <a:p>
              <a:pPr algn="ctr"/>
              <a:r>
                <a:rPr lang="en-US" sz="2100" dirty="0" smtClean="0"/>
                <a:t>Terminator 2: Judgment Day</a:t>
              </a:r>
            </a:p>
            <a:p>
              <a:pPr algn="ctr"/>
              <a:r>
                <a:rPr lang="en-US" sz="2100" dirty="0" smtClean="0"/>
                <a:t>The Matrix</a:t>
              </a:r>
            </a:p>
            <a:p>
              <a:pPr algn="ctr"/>
              <a:r>
                <a:rPr lang="en-US" sz="2100" dirty="0" smtClean="0"/>
                <a:t>Back to the Future</a:t>
              </a:r>
            </a:p>
            <a:p>
              <a:pPr algn="ctr"/>
              <a:r>
                <a:rPr lang="en-US" sz="2100" dirty="0" smtClean="0"/>
                <a:t>The Silence of the Lambs</a:t>
              </a:r>
            </a:p>
            <a:p>
              <a:pPr algn="ctr"/>
              <a:r>
                <a:rPr lang="en-US" sz="2100" dirty="0" smtClean="0"/>
                <a:t>Men in Black</a:t>
              </a:r>
            </a:p>
            <a:p>
              <a:pPr algn="ctr"/>
              <a:r>
                <a:rPr lang="en-US" sz="2100" dirty="0" smtClean="0"/>
                <a:t>Raiders of the Lost Ark</a:t>
              </a:r>
            </a:p>
            <a:p>
              <a:pPr algn="ctr"/>
              <a:r>
                <a:rPr lang="en-US" sz="2100" dirty="0" smtClean="0"/>
                <a:t>The Sixth Sense</a:t>
              </a:r>
            </a:p>
            <a:p>
              <a:pPr algn="ctr"/>
              <a:r>
                <a:rPr lang="en-US" sz="2100" dirty="0" err="1" smtClean="0"/>
                <a:t>Braveheart</a:t>
              </a:r>
              <a:endParaRPr lang="en-US" sz="2100" dirty="0" smtClean="0"/>
            </a:p>
            <a:p>
              <a:pPr algn="ctr"/>
              <a:r>
                <a:rPr lang="en-US" sz="2100" dirty="0" smtClean="0"/>
                <a:t>Shakespeare in Love</a:t>
              </a:r>
              <a:endParaRPr lang="en-US" sz="2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03117" y="926172"/>
              <a:ext cx="43147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/>
                <a:t>Movies Rated Most Times</a:t>
              </a:r>
              <a:endParaRPr lang="en-US" sz="30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16579" y="6172200"/>
            <a:ext cx="3310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Movielens</a:t>
            </a:r>
            <a:r>
              <a:rPr lang="en-US" sz="2800" dirty="0" smtClean="0"/>
              <a:t>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10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/>
              <a:t>new, more general bound </a:t>
            </a:r>
            <a:r>
              <a:rPr lang="en-US" sz="2800" dirty="0" smtClean="0"/>
              <a:t>on error parameterized by an arbitrarily chosen </a:t>
            </a:r>
            <a:r>
              <a:rPr lang="en-US" sz="2800" dirty="0" err="1" smtClean="0"/>
              <a:t>submodular</a:t>
            </a:r>
            <a:r>
              <a:rPr lang="en-US" sz="2800" dirty="0" smtClean="0"/>
              <a:t> function</a:t>
            </a:r>
          </a:p>
          <a:p>
            <a:r>
              <a:rPr lang="en-US" sz="2800" dirty="0" smtClean="0"/>
              <a:t>An active, semi-supervised learning method for approximately minimizing this bound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roof that minimizing this bound exactly is NP-hard</a:t>
            </a:r>
          </a:p>
          <a:p>
            <a:r>
              <a:rPr lang="en-US" sz="2800" dirty="0" smtClean="0"/>
              <a:t>Theoretical evidence this is the “right” bound</a:t>
            </a:r>
          </a:p>
          <a:p>
            <a:r>
              <a:rPr lang="en-US" sz="2800" dirty="0" smtClean="0"/>
              <a:t>Experimental results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024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Learner chooses a labeled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latin typeface="Cambria Math"/>
                      </a:rPr>
                      <m:t>⊆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074"/>
          <p:cNvSpPr>
            <a:spLocks noChangeArrowheads="1"/>
          </p:cNvSpPr>
          <p:nvPr/>
        </p:nvSpPr>
        <p:spPr bwMode="auto">
          <a:xfrm>
            <a:off x="2636838" y="2773363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075"/>
          <p:cNvSpPr>
            <a:spLocks noChangeArrowheads="1"/>
          </p:cNvSpPr>
          <p:nvPr/>
        </p:nvSpPr>
        <p:spPr bwMode="auto">
          <a:xfrm>
            <a:off x="3630613" y="3184525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076"/>
          <p:cNvSpPr>
            <a:spLocks noChangeArrowheads="1"/>
          </p:cNvSpPr>
          <p:nvPr/>
        </p:nvSpPr>
        <p:spPr bwMode="auto">
          <a:xfrm>
            <a:off x="2627313" y="3908425"/>
            <a:ext cx="571500" cy="571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077"/>
          <p:cNvSpPr>
            <a:spLocks noChangeArrowheads="1"/>
          </p:cNvSpPr>
          <p:nvPr/>
        </p:nvSpPr>
        <p:spPr bwMode="auto">
          <a:xfrm>
            <a:off x="5910263" y="2276475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3078"/>
          <p:cNvSpPr>
            <a:spLocks noChangeArrowheads="1"/>
          </p:cNvSpPr>
          <p:nvPr/>
        </p:nvSpPr>
        <p:spPr bwMode="auto">
          <a:xfrm>
            <a:off x="4857751" y="3175000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079"/>
          <p:cNvSpPr>
            <a:spLocks noChangeArrowheads="1"/>
          </p:cNvSpPr>
          <p:nvPr/>
        </p:nvSpPr>
        <p:spPr bwMode="auto">
          <a:xfrm>
            <a:off x="5900738" y="3194050"/>
            <a:ext cx="571500" cy="5715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3080"/>
          <p:cNvSpPr>
            <a:spLocks noChangeArrowheads="1"/>
          </p:cNvSpPr>
          <p:nvPr/>
        </p:nvSpPr>
        <p:spPr bwMode="auto">
          <a:xfrm>
            <a:off x="1589088" y="3165475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3081"/>
          <p:cNvSpPr>
            <a:spLocks noChangeArrowheads="1"/>
          </p:cNvSpPr>
          <p:nvPr/>
        </p:nvSpPr>
        <p:spPr bwMode="auto">
          <a:xfrm>
            <a:off x="5900738" y="4398963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082"/>
          <p:cNvSpPr>
            <a:spLocks noChangeArrowheads="1"/>
          </p:cNvSpPr>
          <p:nvPr/>
        </p:nvSpPr>
        <p:spPr bwMode="auto">
          <a:xfrm>
            <a:off x="6983413" y="3194050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083"/>
          <p:cNvSpPr>
            <a:spLocks noChangeArrowheads="1"/>
          </p:cNvSpPr>
          <p:nvPr/>
        </p:nvSpPr>
        <p:spPr bwMode="auto">
          <a:xfrm>
            <a:off x="3649663" y="4610100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084"/>
          <p:cNvSpPr>
            <a:spLocks noChangeArrowheads="1"/>
          </p:cNvSpPr>
          <p:nvPr/>
        </p:nvSpPr>
        <p:spPr bwMode="auto">
          <a:xfrm>
            <a:off x="1589088" y="4610100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3085"/>
          <p:cNvCxnSpPr>
            <a:cxnSpLocks noChangeShapeType="1"/>
            <a:stCxn id="5" idx="4"/>
            <a:endCxn id="7" idx="0"/>
          </p:cNvCxnSpPr>
          <p:nvPr/>
        </p:nvCxnSpPr>
        <p:spPr bwMode="auto">
          <a:xfrm flipH="1">
            <a:off x="2913063" y="3363913"/>
            <a:ext cx="9525" cy="5254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086"/>
          <p:cNvCxnSpPr>
            <a:cxnSpLocks noChangeShapeType="1"/>
            <a:stCxn id="11" idx="7"/>
            <a:endCxn id="5" idx="2"/>
          </p:cNvCxnSpPr>
          <p:nvPr/>
        </p:nvCxnSpPr>
        <p:spPr bwMode="auto">
          <a:xfrm flipV="1">
            <a:off x="2076451" y="3059113"/>
            <a:ext cx="541338" cy="171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087"/>
          <p:cNvCxnSpPr>
            <a:cxnSpLocks noChangeShapeType="1"/>
            <a:stCxn id="11" idx="4"/>
            <a:endCxn id="15" idx="0"/>
          </p:cNvCxnSpPr>
          <p:nvPr/>
        </p:nvCxnSpPr>
        <p:spPr bwMode="auto">
          <a:xfrm>
            <a:off x="1874838" y="3756025"/>
            <a:ext cx="0" cy="835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088"/>
          <p:cNvCxnSpPr>
            <a:cxnSpLocks noChangeShapeType="1"/>
            <a:stCxn id="11" idx="5"/>
            <a:endCxn id="7" idx="1"/>
          </p:cNvCxnSpPr>
          <p:nvPr/>
        </p:nvCxnSpPr>
        <p:spPr bwMode="auto">
          <a:xfrm>
            <a:off x="2076451" y="3671888"/>
            <a:ext cx="635000" cy="301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089"/>
          <p:cNvCxnSpPr>
            <a:cxnSpLocks noChangeShapeType="1"/>
            <a:stCxn id="15" idx="7"/>
            <a:endCxn id="7" idx="3"/>
          </p:cNvCxnSpPr>
          <p:nvPr/>
        </p:nvCxnSpPr>
        <p:spPr bwMode="auto">
          <a:xfrm flipV="1">
            <a:off x="2076451" y="4414838"/>
            <a:ext cx="635000" cy="260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090"/>
          <p:cNvCxnSpPr>
            <a:cxnSpLocks noChangeShapeType="1"/>
            <a:stCxn id="7" idx="7"/>
            <a:endCxn id="6" idx="3"/>
          </p:cNvCxnSpPr>
          <p:nvPr/>
        </p:nvCxnSpPr>
        <p:spPr bwMode="auto">
          <a:xfrm flipV="1">
            <a:off x="3114676" y="3690938"/>
            <a:ext cx="600075" cy="28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091"/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3227388" y="3059113"/>
            <a:ext cx="487363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092"/>
          <p:cNvCxnSpPr>
            <a:cxnSpLocks noChangeShapeType="1"/>
            <a:stCxn id="7" idx="5"/>
            <a:endCxn id="14" idx="1"/>
          </p:cNvCxnSpPr>
          <p:nvPr/>
        </p:nvCxnSpPr>
        <p:spPr bwMode="auto">
          <a:xfrm>
            <a:off x="3114676" y="4414838"/>
            <a:ext cx="619125" cy="260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093"/>
          <p:cNvCxnSpPr>
            <a:cxnSpLocks noChangeShapeType="1"/>
            <a:stCxn id="6" idx="4"/>
            <a:endCxn id="14" idx="0"/>
          </p:cNvCxnSpPr>
          <p:nvPr/>
        </p:nvCxnSpPr>
        <p:spPr bwMode="auto">
          <a:xfrm>
            <a:off x="3916363" y="3775075"/>
            <a:ext cx="19050" cy="815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3094"/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5448301" y="3460750"/>
            <a:ext cx="433388" cy="19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3095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6491288" y="3479800"/>
            <a:ext cx="4730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3096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6186488" y="2867025"/>
            <a:ext cx="9525" cy="307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3097"/>
          <p:cNvCxnSpPr>
            <a:cxnSpLocks noChangeShapeType="1"/>
            <a:stCxn id="10" idx="4"/>
            <a:endCxn id="12" idx="0"/>
          </p:cNvCxnSpPr>
          <p:nvPr/>
        </p:nvCxnSpPr>
        <p:spPr bwMode="auto">
          <a:xfrm>
            <a:off x="6186488" y="3784600"/>
            <a:ext cx="0" cy="5953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3098"/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4221163" y="3460750"/>
            <a:ext cx="617538" cy="9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099"/>
          <p:cNvCxnSpPr>
            <a:cxnSpLocks noChangeShapeType="1"/>
            <a:stCxn id="9" idx="7"/>
            <a:endCxn id="8" idx="2"/>
          </p:cNvCxnSpPr>
          <p:nvPr/>
        </p:nvCxnSpPr>
        <p:spPr bwMode="auto">
          <a:xfrm flipV="1">
            <a:off x="5345113" y="2562225"/>
            <a:ext cx="546100" cy="677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100"/>
          <p:cNvCxnSpPr>
            <a:cxnSpLocks noChangeShapeType="1"/>
            <a:stCxn id="9" idx="3"/>
            <a:endCxn id="14" idx="7"/>
          </p:cNvCxnSpPr>
          <p:nvPr/>
        </p:nvCxnSpPr>
        <p:spPr bwMode="auto">
          <a:xfrm flipH="1">
            <a:off x="4137026" y="3681413"/>
            <a:ext cx="804863" cy="993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101"/>
          <p:cNvCxnSpPr>
            <a:cxnSpLocks noChangeShapeType="1"/>
            <a:stCxn id="9" idx="4"/>
            <a:endCxn id="12" idx="2"/>
          </p:cNvCxnSpPr>
          <p:nvPr/>
        </p:nvCxnSpPr>
        <p:spPr bwMode="auto">
          <a:xfrm>
            <a:off x="5143501" y="3765550"/>
            <a:ext cx="738188" cy="919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3102"/>
          <p:cNvCxnSpPr>
            <a:cxnSpLocks noChangeShapeType="1"/>
            <a:stCxn id="8" idx="6"/>
            <a:endCxn id="13" idx="0"/>
          </p:cNvCxnSpPr>
          <p:nvPr/>
        </p:nvCxnSpPr>
        <p:spPr bwMode="auto">
          <a:xfrm>
            <a:off x="6500813" y="2562225"/>
            <a:ext cx="768350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2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Nature reveals labels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y</m:t>
                    </m:r>
                    <m:r>
                      <a:rPr lang="en-US" b="0" i="1" baseline="-25000" dirty="0" smtClean="0"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/>
                      </a:rPr>
                      <m:t>L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074"/>
          <p:cNvSpPr>
            <a:spLocks noChangeArrowheads="1"/>
          </p:cNvSpPr>
          <p:nvPr/>
        </p:nvSpPr>
        <p:spPr bwMode="auto">
          <a:xfrm>
            <a:off x="2636838" y="2773363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075"/>
          <p:cNvSpPr>
            <a:spLocks noChangeArrowheads="1"/>
          </p:cNvSpPr>
          <p:nvPr/>
        </p:nvSpPr>
        <p:spPr bwMode="auto">
          <a:xfrm>
            <a:off x="3630613" y="3184525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076"/>
          <p:cNvSpPr>
            <a:spLocks noChangeArrowheads="1"/>
          </p:cNvSpPr>
          <p:nvPr/>
        </p:nvSpPr>
        <p:spPr bwMode="auto">
          <a:xfrm>
            <a:off x="2627313" y="3908425"/>
            <a:ext cx="571500" cy="5715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/>
              <a:t>+</a:t>
            </a:r>
          </a:p>
        </p:txBody>
      </p:sp>
      <p:sp>
        <p:nvSpPr>
          <p:cNvPr id="8" name="Oval 3077"/>
          <p:cNvSpPr>
            <a:spLocks noChangeArrowheads="1"/>
          </p:cNvSpPr>
          <p:nvPr/>
        </p:nvSpPr>
        <p:spPr bwMode="auto">
          <a:xfrm>
            <a:off x="5910263" y="2276475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3078"/>
          <p:cNvSpPr>
            <a:spLocks noChangeArrowheads="1"/>
          </p:cNvSpPr>
          <p:nvPr/>
        </p:nvSpPr>
        <p:spPr bwMode="auto">
          <a:xfrm>
            <a:off x="4857751" y="3175000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079"/>
          <p:cNvSpPr>
            <a:spLocks noChangeArrowheads="1"/>
          </p:cNvSpPr>
          <p:nvPr/>
        </p:nvSpPr>
        <p:spPr bwMode="auto">
          <a:xfrm>
            <a:off x="5900738" y="3194050"/>
            <a:ext cx="571500" cy="5715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1" name="Oval 3080"/>
          <p:cNvSpPr>
            <a:spLocks noChangeArrowheads="1"/>
          </p:cNvSpPr>
          <p:nvPr/>
        </p:nvSpPr>
        <p:spPr bwMode="auto">
          <a:xfrm>
            <a:off x="1589088" y="3165475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3081"/>
          <p:cNvSpPr>
            <a:spLocks noChangeArrowheads="1"/>
          </p:cNvSpPr>
          <p:nvPr/>
        </p:nvSpPr>
        <p:spPr bwMode="auto">
          <a:xfrm>
            <a:off x="5900738" y="4398963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082"/>
          <p:cNvSpPr>
            <a:spLocks noChangeArrowheads="1"/>
          </p:cNvSpPr>
          <p:nvPr/>
        </p:nvSpPr>
        <p:spPr bwMode="auto">
          <a:xfrm>
            <a:off x="6983413" y="3194050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083"/>
          <p:cNvSpPr>
            <a:spLocks noChangeArrowheads="1"/>
          </p:cNvSpPr>
          <p:nvPr/>
        </p:nvSpPr>
        <p:spPr bwMode="auto">
          <a:xfrm>
            <a:off x="3649663" y="4610100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084"/>
          <p:cNvSpPr>
            <a:spLocks noChangeArrowheads="1"/>
          </p:cNvSpPr>
          <p:nvPr/>
        </p:nvSpPr>
        <p:spPr bwMode="auto">
          <a:xfrm>
            <a:off x="1589088" y="4610100"/>
            <a:ext cx="571500" cy="571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3085"/>
          <p:cNvCxnSpPr>
            <a:cxnSpLocks noChangeShapeType="1"/>
            <a:stCxn id="5" idx="4"/>
            <a:endCxn id="7" idx="0"/>
          </p:cNvCxnSpPr>
          <p:nvPr/>
        </p:nvCxnSpPr>
        <p:spPr bwMode="auto">
          <a:xfrm flipH="1">
            <a:off x="2913063" y="3363913"/>
            <a:ext cx="9525" cy="5254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086"/>
          <p:cNvCxnSpPr>
            <a:cxnSpLocks noChangeShapeType="1"/>
            <a:stCxn id="11" idx="7"/>
            <a:endCxn id="5" idx="2"/>
          </p:cNvCxnSpPr>
          <p:nvPr/>
        </p:nvCxnSpPr>
        <p:spPr bwMode="auto">
          <a:xfrm flipV="1">
            <a:off x="2076451" y="3059113"/>
            <a:ext cx="541338" cy="171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087"/>
          <p:cNvCxnSpPr>
            <a:cxnSpLocks noChangeShapeType="1"/>
            <a:stCxn id="11" idx="4"/>
            <a:endCxn id="15" idx="0"/>
          </p:cNvCxnSpPr>
          <p:nvPr/>
        </p:nvCxnSpPr>
        <p:spPr bwMode="auto">
          <a:xfrm>
            <a:off x="1874838" y="3756025"/>
            <a:ext cx="0" cy="835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088"/>
          <p:cNvCxnSpPr>
            <a:cxnSpLocks noChangeShapeType="1"/>
            <a:stCxn id="11" idx="5"/>
            <a:endCxn id="7" idx="1"/>
          </p:cNvCxnSpPr>
          <p:nvPr/>
        </p:nvCxnSpPr>
        <p:spPr bwMode="auto">
          <a:xfrm>
            <a:off x="2076451" y="3671888"/>
            <a:ext cx="635000" cy="301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089"/>
          <p:cNvCxnSpPr>
            <a:cxnSpLocks noChangeShapeType="1"/>
            <a:stCxn id="15" idx="7"/>
            <a:endCxn id="7" idx="3"/>
          </p:cNvCxnSpPr>
          <p:nvPr/>
        </p:nvCxnSpPr>
        <p:spPr bwMode="auto">
          <a:xfrm flipV="1">
            <a:off x="2076451" y="4414838"/>
            <a:ext cx="635000" cy="260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090"/>
          <p:cNvCxnSpPr>
            <a:cxnSpLocks noChangeShapeType="1"/>
            <a:stCxn id="7" idx="7"/>
            <a:endCxn id="6" idx="3"/>
          </p:cNvCxnSpPr>
          <p:nvPr/>
        </p:nvCxnSpPr>
        <p:spPr bwMode="auto">
          <a:xfrm flipV="1">
            <a:off x="3114676" y="3690938"/>
            <a:ext cx="600075" cy="28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091"/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3227388" y="3059113"/>
            <a:ext cx="487363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092"/>
          <p:cNvCxnSpPr>
            <a:cxnSpLocks noChangeShapeType="1"/>
            <a:stCxn id="7" idx="5"/>
            <a:endCxn id="14" idx="1"/>
          </p:cNvCxnSpPr>
          <p:nvPr/>
        </p:nvCxnSpPr>
        <p:spPr bwMode="auto">
          <a:xfrm>
            <a:off x="3114676" y="4414838"/>
            <a:ext cx="619125" cy="260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093"/>
          <p:cNvCxnSpPr>
            <a:cxnSpLocks noChangeShapeType="1"/>
            <a:stCxn id="6" idx="4"/>
            <a:endCxn id="14" idx="0"/>
          </p:cNvCxnSpPr>
          <p:nvPr/>
        </p:nvCxnSpPr>
        <p:spPr bwMode="auto">
          <a:xfrm>
            <a:off x="3916363" y="3775075"/>
            <a:ext cx="19050" cy="815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3094"/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5448301" y="3460750"/>
            <a:ext cx="433388" cy="19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3095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6491288" y="3479800"/>
            <a:ext cx="4730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3096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6186488" y="2867025"/>
            <a:ext cx="9525" cy="307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3097"/>
          <p:cNvCxnSpPr>
            <a:cxnSpLocks noChangeShapeType="1"/>
            <a:stCxn id="10" idx="4"/>
            <a:endCxn id="12" idx="0"/>
          </p:cNvCxnSpPr>
          <p:nvPr/>
        </p:nvCxnSpPr>
        <p:spPr bwMode="auto">
          <a:xfrm>
            <a:off x="6186488" y="3784600"/>
            <a:ext cx="0" cy="5953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3098"/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4221163" y="3460750"/>
            <a:ext cx="617538" cy="9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099"/>
          <p:cNvCxnSpPr>
            <a:cxnSpLocks noChangeShapeType="1"/>
            <a:stCxn id="9" idx="7"/>
            <a:endCxn id="8" idx="2"/>
          </p:cNvCxnSpPr>
          <p:nvPr/>
        </p:nvCxnSpPr>
        <p:spPr bwMode="auto">
          <a:xfrm flipV="1">
            <a:off x="5345113" y="2562225"/>
            <a:ext cx="546100" cy="677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100"/>
          <p:cNvCxnSpPr>
            <a:cxnSpLocks noChangeShapeType="1"/>
            <a:stCxn id="9" idx="3"/>
            <a:endCxn id="14" idx="7"/>
          </p:cNvCxnSpPr>
          <p:nvPr/>
        </p:nvCxnSpPr>
        <p:spPr bwMode="auto">
          <a:xfrm flipH="1">
            <a:off x="4137026" y="3681413"/>
            <a:ext cx="804863" cy="993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101"/>
          <p:cNvCxnSpPr>
            <a:cxnSpLocks noChangeShapeType="1"/>
            <a:stCxn id="9" idx="4"/>
            <a:endCxn id="12" idx="2"/>
          </p:cNvCxnSpPr>
          <p:nvPr/>
        </p:nvCxnSpPr>
        <p:spPr bwMode="auto">
          <a:xfrm>
            <a:off x="5143501" y="3765550"/>
            <a:ext cx="738188" cy="919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3102"/>
          <p:cNvCxnSpPr>
            <a:cxnSpLocks noChangeShapeType="1"/>
            <a:stCxn id="8" idx="6"/>
            <a:endCxn id="13" idx="0"/>
          </p:cNvCxnSpPr>
          <p:nvPr/>
        </p:nvCxnSpPr>
        <p:spPr bwMode="auto">
          <a:xfrm>
            <a:off x="6500813" y="2562225"/>
            <a:ext cx="768350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64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Learner predicts labels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b="0" i="1" baseline="30000" dirty="0" smtClean="0">
                        <a:latin typeface="Cambria Math"/>
                      </a:rPr>
                      <m:t>𝑉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6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074"/>
          <p:cNvSpPr>
            <a:spLocks noChangeArrowheads="1"/>
          </p:cNvSpPr>
          <p:nvPr/>
        </p:nvSpPr>
        <p:spPr bwMode="auto">
          <a:xfrm>
            <a:off x="2636838" y="2773363"/>
            <a:ext cx="571500" cy="5715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6" name="Oval 3075"/>
          <p:cNvSpPr>
            <a:spLocks noChangeArrowheads="1"/>
          </p:cNvSpPr>
          <p:nvPr/>
        </p:nvSpPr>
        <p:spPr bwMode="auto">
          <a:xfrm>
            <a:off x="3630613" y="3184525"/>
            <a:ext cx="571500" cy="5715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7" name="Oval 3076"/>
          <p:cNvSpPr>
            <a:spLocks noChangeArrowheads="1"/>
          </p:cNvSpPr>
          <p:nvPr/>
        </p:nvSpPr>
        <p:spPr bwMode="auto">
          <a:xfrm>
            <a:off x="2627313" y="3908425"/>
            <a:ext cx="571500" cy="5715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/>
              <a:t>+</a:t>
            </a:r>
          </a:p>
        </p:txBody>
      </p:sp>
      <p:sp>
        <p:nvSpPr>
          <p:cNvPr id="8" name="Oval 3077"/>
          <p:cNvSpPr>
            <a:spLocks noChangeArrowheads="1"/>
          </p:cNvSpPr>
          <p:nvPr/>
        </p:nvSpPr>
        <p:spPr bwMode="auto">
          <a:xfrm>
            <a:off x="5910263" y="2276475"/>
            <a:ext cx="571500" cy="5715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9" name="Oval 3078"/>
          <p:cNvSpPr>
            <a:spLocks noChangeArrowheads="1"/>
          </p:cNvSpPr>
          <p:nvPr/>
        </p:nvSpPr>
        <p:spPr bwMode="auto">
          <a:xfrm>
            <a:off x="4857751" y="3175000"/>
            <a:ext cx="571500" cy="5715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0" name="Oval 3079"/>
          <p:cNvSpPr>
            <a:spLocks noChangeArrowheads="1"/>
          </p:cNvSpPr>
          <p:nvPr/>
        </p:nvSpPr>
        <p:spPr bwMode="auto">
          <a:xfrm>
            <a:off x="5900738" y="3194050"/>
            <a:ext cx="571500" cy="5715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1" name="Oval 3080"/>
          <p:cNvSpPr>
            <a:spLocks noChangeArrowheads="1"/>
          </p:cNvSpPr>
          <p:nvPr/>
        </p:nvSpPr>
        <p:spPr bwMode="auto">
          <a:xfrm>
            <a:off x="1589088" y="3165475"/>
            <a:ext cx="571500" cy="5715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12" name="Oval 3081"/>
          <p:cNvSpPr>
            <a:spLocks noChangeArrowheads="1"/>
          </p:cNvSpPr>
          <p:nvPr/>
        </p:nvSpPr>
        <p:spPr bwMode="auto">
          <a:xfrm>
            <a:off x="5900738" y="4398963"/>
            <a:ext cx="571500" cy="5715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3" name="Oval 3082"/>
          <p:cNvSpPr>
            <a:spLocks noChangeArrowheads="1"/>
          </p:cNvSpPr>
          <p:nvPr/>
        </p:nvSpPr>
        <p:spPr bwMode="auto">
          <a:xfrm>
            <a:off x="6983413" y="3194050"/>
            <a:ext cx="571500" cy="5715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4" name="Oval 3083"/>
          <p:cNvSpPr>
            <a:spLocks noChangeArrowheads="1"/>
          </p:cNvSpPr>
          <p:nvPr/>
        </p:nvSpPr>
        <p:spPr bwMode="auto">
          <a:xfrm>
            <a:off x="3649663" y="4610100"/>
            <a:ext cx="571500" cy="5715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15" name="Oval 3084"/>
          <p:cNvSpPr>
            <a:spLocks noChangeArrowheads="1"/>
          </p:cNvSpPr>
          <p:nvPr/>
        </p:nvSpPr>
        <p:spPr bwMode="auto">
          <a:xfrm>
            <a:off x="1589088" y="4610100"/>
            <a:ext cx="571500" cy="5715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+</a:t>
            </a:r>
            <a:endParaRPr lang="en-US" sz="4800" dirty="0"/>
          </a:p>
        </p:txBody>
      </p:sp>
      <p:cxnSp>
        <p:nvCxnSpPr>
          <p:cNvPr id="16" name="AutoShape 3085"/>
          <p:cNvCxnSpPr>
            <a:cxnSpLocks noChangeShapeType="1"/>
            <a:stCxn id="5" idx="4"/>
            <a:endCxn id="7" idx="0"/>
          </p:cNvCxnSpPr>
          <p:nvPr/>
        </p:nvCxnSpPr>
        <p:spPr bwMode="auto">
          <a:xfrm flipH="1">
            <a:off x="2913063" y="3363913"/>
            <a:ext cx="9525" cy="5254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086"/>
          <p:cNvCxnSpPr>
            <a:cxnSpLocks noChangeShapeType="1"/>
            <a:stCxn id="11" idx="7"/>
            <a:endCxn id="5" idx="2"/>
          </p:cNvCxnSpPr>
          <p:nvPr/>
        </p:nvCxnSpPr>
        <p:spPr bwMode="auto">
          <a:xfrm flipV="1">
            <a:off x="2076451" y="3059113"/>
            <a:ext cx="541338" cy="171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087"/>
          <p:cNvCxnSpPr>
            <a:cxnSpLocks noChangeShapeType="1"/>
            <a:stCxn id="11" idx="4"/>
            <a:endCxn id="15" idx="0"/>
          </p:cNvCxnSpPr>
          <p:nvPr/>
        </p:nvCxnSpPr>
        <p:spPr bwMode="auto">
          <a:xfrm>
            <a:off x="1874838" y="3756025"/>
            <a:ext cx="0" cy="835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088"/>
          <p:cNvCxnSpPr>
            <a:cxnSpLocks noChangeShapeType="1"/>
            <a:stCxn id="11" idx="5"/>
            <a:endCxn id="7" idx="1"/>
          </p:cNvCxnSpPr>
          <p:nvPr/>
        </p:nvCxnSpPr>
        <p:spPr bwMode="auto">
          <a:xfrm>
            <a:off x="2076451" y="3671888"/>
            <a:ext cx="635000" cy="301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089"/>
          <p:cNvCxnSpPr>
            <a:cxnSpLocks noChangeShapeType="1"/>
            <a:stCxn id="15" idx="7"/>
            <a:endCxn id="7" idx="3"/>
          </p:cNvCxnSpPr>
          <p:nvPr/>
        </p:nvCxnSpPr>
        <p:spPr bwMode="auto">
          <a:xfrm flipV="1">
            <a:off x="2076451" y="4414838"/>
            <a:ext cx="635000" cy="260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090"/>
          <p:cNvCxnSpPr>
            <a:cxnSpLocks noChangeShapeType="1"/>
            <a:stCxn id="7" idx="7"/>
            <a:endCxn id="6" idx="3"/>
          </p:cNvCxnSpPr>
          <p:nvPr/>
        </p:nvCxnSpPr>
        <p:spPr bwMode="auto">
          <a:xfrm flipV="1">
            <a:off x="3114676" y="3690938"/>
            <a:ext cx="600075" cy="28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091"/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3227388" y="3059113"/>
            <a:ext cx="487363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092"/>
          <p:cNvCxnSpPr>
            <a:cxnSpLocks noChangeShapeType="1"/>
            <a:stCxn id="7" idx="5"/>
            <a:endCxn id="14" idx="1"/>
          </p:cNvCxnSpPr>
          <p:nvPr/>
        </p:nvCxnSpPr>
        <p:spPr bwMode="auto">
          <a:xfrm>
            <a:off x="3114676" y="4414838"/>
            <a:ext cx="619125" cy="260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093"/>
          <p:cNvCxnSpPr>
            <a:cxnSpLocks noChangeShapeType="1"/>
            <a:stCxn id="6" idx="4"/>
            <a:endCxn id="14" idx="0"/>
          </p:cNvCxnSpPr>
          <p:nvPr/>
        </p:nvCxnSpPr>
        <p:spPr bwMode="auto">
          <a:xfrm>
            <a:off x="3916363" y="3775075"/>
            <a:ext cx="19050" cy="815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3094"/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5448301" y="3460750"/>
            <a:ext cx="433388" cy="19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3095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6491288" y="3479800"/>
            <a:ext cx="4730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3096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6186488" y="2867025"/>
            <a:ext cx="9525" cy="307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3097"/>
          <p:cNvCxnSpPr>
            <a:cxnSpLocks noChangeShapeType="1"/>
            <a:stCxn id="10" idx="4"/>
            <a:endCxn id="12" idx="0"/>
          </p:cNvCxnSpPr>
          <p:nvPr/>
        </p:nvCxnSpPr>
        <p:spPr bwMode="auto">
          <a:xfrm>
            <a:off x="6186488" y="3784600"/>
            <a:ext cx="0" cy="5953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3098"/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4221163" y="3460750"/>
            <a:ext cx="617538" cy="9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099"/>
          <p:cNvCxnSpPr>
            <a:cxnSpLocks noChangeShapeType="1"/>
            <a:stCxn id="9" idx="7"/>
            <a:endCxn id="8" idx="2"/>
          </p:cNvCxnSpPr>
          <p:nvPr/>
        </p:nvCxnSpPr>
        <p:spPr bwMode="auto">
          <a:xfrm flipV="1">
            <a:off x="5345113" y="2562225"/>
            <a:ext cx="546100" cy="677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100"/>
          <p:cNvCxnSpPr>
            <a:cxnSpLocks noChangeShapeType="1"/>
            <a:stCxn id="9" idx="3"/>
            <a:endCxn id="14" idx="7"/>
          </p:cNvCxnSpPr>
          <p:nvPr/>
        </p:nvCxnSpPr>
        <p:spPr bwMode="auto">
          <a:xfrm flipH="1">
            <a:off x="4137026" y="3681413"/>
            <a:ext cx="804863" cy="993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101"/>
          <p:cNvCxnSpPr>
            <a:cxnSpLocks noChangeShapeType="1"/>
            <a:stCxn id="9" idx="4"/>
            <a:endCxn id="12" idx="2"/>
          </p:cNvCxnSpPr>
          <p:nvPr/>
        </p:nvCxnSpPr>
        <p:spPr bwMode="auto">
          <a:xfrm>
            <a:off x="5143501" y="3765550"/>
            <a:ext cx="738188" cy="919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3102"/>
          <p:cNvCxnSpPr>
            <a:cxnSpLocks noChangeShapeType="1"/>
            <a:stCxn id="8" idx="6"/>
            <a:endCxn id="13" idx="0"/>
          </p:cNvCxnSpPr>
          <p:nvPr/>
        </p:nvCxnSpPr>
        <p:spPr bwMode="auto">
          <a:xfrm>
            <a:off x="6500813" y="2562225"/>
            <a:ext cx="768350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00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Learner suffers loss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baseline="-25000" smtClean="0">
                        <a:latin typeface="Cambria Math"/>
                      </a:rPr>
                      <m:t>1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76200" y="2209800"/>
            <a:ext cx="3907225" cy="1902666"/>
            <a:chOff x="1589088" y="2276475"/>
            <a:chExt cx="5965825" cy="2905125"/>
          </a:xfrm>
        </p:grpSpPr>
        <p:sp>
          <p:nvSpPr>
            <p:cNvPr id="4" name="Oval 3074"/>
            <p:cNvSpPr>
              <a:spLocks noChangeArrowheads="1"/>
            </p:cNvSpPr>
            <p:nvPr/>
          </p:nvSpPr>
          <p:spPr bwMode="auto">
            <a:xfrm>
              <a:off x="2636838" y="2773363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5" name="Oval 3075"/>
            <p:cNvSpPr>
              <a:spLocks noChangeArrowheads="1"/>
            </p:cNvSpPr>
            <p:nvPr/>
          </p:nvSpPr>
          <p:spPr bwMode="auto">
            <a:xfrm>
              <a:off x="3630613" y="3184525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6" name="Oval 3076"/>
            <p:cNvSpPr>
              <a:spLocks noChangeArrowheads="1"/>
            </p:cNvSpPr>
            <p:nvPr/>
          </p:nvSpPr>
          <p:spPr bwMode="auto">
            <a:xfrm>
              <a:off x="2627313" y="3908425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/>
                <a:t>+</a:t>
              </a:r>
            </a:p>
          </p:txBody>
        </p:sp>
        <p:sp>
          <p:nvSpPr>
            <p:cNvPr id="7" name="Oval 3077"/>
            <p:cNvSpPr>
              <a:spLocks noChangeArrowheads="1"/>
            </p:cNvSpPr>
            <p:nvPr/>
          </p:nvSpPr>
          <p:spPr bwMode="auto">
            <a:xfrm>
              <a:off x="5910263" y="2276475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8" name="Oval 3078"/>
            <p:cNvSpPr>
              <a:spLocks noChangeArrowheads="1"/>
            </p:cNvSpPr>
            <p:nvPr/>
          </p:nvSpPr>
          <p:spPr bwMode="auto">
            <a:xfrm>
              <a:off x="4857751" y="3175000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9" name="Oval 3079"/>
            <p:cNvSpPr>
              <a:spLocks noChangeArrowheads="1"/>
            </p:cNvSpPr>
            <p:nvPr/>
          </p:nvSpPr>
          <p:spPr bwMode="auto">
            <a:xfrm>
              <a:off x="5900738" y="3194050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10" name="Oval 3080"/>
            <p:cNvSpPr>
              <a:spLocks noChangeArrowheads="1"/>
            </p:cNvSpPr>
            <p:nvPr/>
          </p:nvSpPr>
          <p:spPr bwMode="auto">
            <a:xfrm>
              <a:off x="1589088" y="3165475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11" name="Oval 3081"/>
            <p:cNvSpPr>
              <a:spLocks noChangeArrowheads="1"/>
            </p:cNvSpPr>
            <p:nvPr/>
          </p:nvSpPr>
          <p:spPr bwMode="auto">
            <a:xfrm>
              <a:off x="5900738" y="4398963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12" name="Oval 3082"/>
            <p:cNvSpPr>
              <a:spLocks noChangeArrowheads="1"/>
            </p:cNvSpPr>
            <p:nvPr/>
          </p:nvSpPr>
          <p:spPr bwMode="auto">
            <a:xfrm>
              <a:off x="6983413" y="3194050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13" name="Oval 3083"/>
            <p:cNvSpPr>
              <a:spLocks noChangeArrowheads="1"/>
            </p:cNvSpPr>
            <p:nvPr/>
          </p:nvSpPr>
          <p:spPr bwMode="auto">
            <a:xfrm>
              <a:off x="3649663" y="4610100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14" name="Oval 3084"/>
            <p:cNvSpPr>
              <a:spLocks noChangeArrowheads="1"/>
            </p:cNvSpPr>
            <p:nvPr/>
          </p:nvSpPr>
          <p:spPr bwMode="auto">
            <a:xfrm>
              <a:off x="1589088" y="4610100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cxnSp>
          <p:nvCxnSpPr>
            <p:cNvPr id="15" name="AutoShape 3085"/>
            <p:cNvCxnSpPr>
              <a:cxnSpLocks noChangeShapeType="1"/>
              <a:stCxn id="4" idx="4"/>
              <a:endCxn id="6" idx="0"/>
            </p:cNvCxnSpPr>
            <p:nvPr/>
          </p:nvCxnSpPr>
          <p:spPr bwMode="auto">
            <a:xfrm flipH="1">
              <a:off x="2913063" y="3363913"/>
              <a:ext cx="9525" cy="5254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3086"/>
            <p:cNvCxnSpPr>
              <a:cxnSpLocks noChangeShapeType="1"/>
              <a:stCxn id="10" idx="7"/>
              <a:endCxn id="4" idx="2"/>
            </p:cNvCxnSpPr>
            <p:nvPr/>
          </p:nvCxnSpPr>
          <p:spPr bwMode="auto">
            <a:xfrm flipV="1">
              <a:off x="2076451" y="3059113"/>
              <a:ext cx="541338" cy="171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3087"/>
            <p:cNvCxnSpPr>
              <a:cxnSpLocks noChangeShapeType="1"/>
              <a:stCxn id="10" idx="4"/>
              <a:endCxn id="14" idx="0"/>
            </p:cNvCxnSpPr>
            <p:nvPr/>
          </p:nvCxnSpPr>
          <p:spPr bwMode="auto">
            <a:xfrm>
              <a:off x="1874838" y="3756025"/>
              <a:ext cx="0" cy="835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3088"/>
            <p:cNvCxnSpPr>
              <a:cxnSpLocks noChangeShapeType="1"/>
              <a:stCxn id="10" idx="5"/>
              <a:endCxn id="6" idx="1"/>
            </p:cNvCxnSpPr>
            <p:nvPr/>
          </p:nvCxnSpPr>
          <p:spPr bwMode="auto">
            <a:xfrm>
              <a:off x="2076451" y="3671888"/>
              <a:ext cx="635000" cy="301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3089"/>
            <p:cNvCxnSpPr>
              <a:cxnSpLocks noChangeShapeType="1"/>
              <a:stCxn id="14" idx="7"/>
              <a:endCxn id="6" idx="3"/>
            </p:cNvCxnSpPr>
            <p:nvPr/>
          </p:nvCxnSpPr>
          <p:spPr bwMode="auto">
            <a:xfrm flipV="1">
              <a:off x="2076451" y="4414838"/>
              <a:ext cx="635000" cy="260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309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flipV="1">
              <a:off x="3114676" y="3690938"/>
              <a:ext cx="600075" cy="282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3091"/>
            <p:cNvCxnSpPr>
              <a:cxnSpLocks noChangeShapeType="1"/>
              <a:stCxn id="4" idx="6"/>
              <a:endCxn id="5" idx="1"/>
            </p:cNvCxnSpPr>
            <p:nvPr/>
          </p:nvCxnSpPr>
          <p:spPr bwMode="auto">
            <a:xfrm>
              <a:off x="3227388" y="3059113"/>
              <a:ext cx="487363" cy="1905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3092"/>
            <p:cNvCxnSpPr>
              <a:cxnSpLocks noChangeShapeType="1"/>
              <a:stCxn id="6" idx="5"/>
              <a:endCxn id="13" idx="1"/>
            </p:cNvCxnSpPr>
            <p:nvPr/>
          </p:nvCxnSpPr>
          <p:spPr bwMode="auto">
            <a:xfrm>
              <a:off x="3114676" y="4414838"/>
              <a:ext cx="619125" cy="260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3093"/>
            <p:cNvCxnSpPr>
              <a:cxnSpLocks noChangeShapeType="1"/>
              <a:stCxn id="5" idx="4"/>
              <a:endCxn id="13" idx="0"/>
            </p:cNvCxnSpPr>
            <p:nvPr/>
          </p:nvCxnSpPr>
          <p:spPr bwMode="auto">
            <a:xfrm>
              <a:off x="3916363" y="3775075"/>
              <a:ext cx="19050" cy="8159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3094"/>
            <p:cNvCxnSpPr>
              <a:cxnSpLocks noChangeShapeType="1"/>
              <a:stCxn id="8" idx="6"/>
              <a:endCxn id="9" idx="2"/>
            </p:cNvCxnSpPr>
            <p:nvPr/>
          </p:nvCxnSpPr>
          <p:spPr bwMode="auto">
            <a:xfrm>
              <a:off x="5448301" y="3460750"/>
              <a:ext cx="433388" cy="190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3095"/>
            <p:cNvCxnSpPr>
              <a:cxnSpLocks noChangeShapeType="1"/>
              <a:stCxn id="9" idx="6"/>
              <a:endCxn id="12" idx="2"/>
            </p:cNvCxnSpPr>
            <p:nvPr/>
          </p:nvCxnSpPr>
          <p:spPr bwMode="auto">
            <a:xfrm>
              <a:off x="6491288" y="3479800"/>
              <a:ext cx="4730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3096"/>
            <p:cNvCxnSpPr>
              <a:cxnSpLocks noChangeShapeType="1"/>
              <a:stCxn id="9" idx="0"/>
              <a:endCxn id="7" idx="4"/>
            </p:cNvCxnSpPr>
            <p:nvPr/>
          </p:nvCxnSpPr>
          <p:spPr bwMode="auto">
            <a:xfrm flipV="1">
              <a:off x="6186488" y="2867025"/>
              <a:ext cx="9525" cy="3079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3097"/>
            <p:cNvCxnSpPr>
              <a:cxnSpLocks noChangeShapeType="1"/>
              <a:stCxn id="9" idx="4"/>
              <a:endCxn id="11" idx="0"/>
            </p:cNvCxnSpPr>
            <p:nvPr/>
          </p:nvCxnSpPr>
          <p:spPr bwMode="auto">
            <a:xfrm>
              <a:off x="6186488" y="3784600"/>
              <a:ext cx="0" cy="5953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3098"/>
            <p:cNvCxnSpPr>
              <a:cxnSpLocks noChangeShapeType="1"/>
              <a:stCxn id="5" idx="6"/>
              <a:endCxn id="8" idx="2"/>
            </p:cNvCxnSpPr>
            <p:nvPr/>
          </p:nvCxnSpPr>
          <p:spPr bwMode="auto">
            <a:xfrm flipV="1">
              <a:off x="4221163" y="3460750"/>
              <a:ext cx="617538" cy="95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3099"/>
            <p:cNvCxnSpPr>
              <a:cxnSpLocks noChangeShapeType="1"/>
              <a:stCxn id="8" idx="7"/>
              <a:endCxn id="7" idx="2"/>
            </p:cNvCxnSpPr>
            <p:nvPr/>
          </p:nvCxnSpPr>
          <p:spPr bwMode="auto">
            <a:xfrm flipV="1">
              <a:off x="5345113" y="2562225"/>
              <a:ext cx="546100" cy="6778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100"/>
            <p:cNvCxnSpPr>
              <a:cxnSpLocks noChangeShapeType="1"/>
              <a:stCxn id="8" idx="3"/>
              <a:endCxn id="13" idx="7"/>
            </p:cNvCxnSpPr>
            <p:nvPr/>
          </p:nvCxnSpPr>
          <p:spPr bwMode="auto">
            <a:xfrm flipH="1">
              <a:off x="4137026" y="3681413"/>
              <a:ext cx="804863" cy="993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101"/>
            <p:cNvCxnSpPr>
              <a:cxnSpLocks noChangeShapeType="1"/>
              <a:stCxn id="8" idx="4"/>
              <a:endCxn id="11" idx="2"/>
            </p:cNvCxnSpPr>
            <p:nvPr/>
          </p:nvCxnSpPr>
          <p:spPr bwMode="auto">
            <a:xfrm>
              <a:off x="5143501" y="3765550"/>
              <a:ext cx="738188" cy="9191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102"/>
            <p:cNvCxnSpPr>
              <a:cxnSpLocks noChangeShapeType="1"/>
              <a:stCxn id="7" idx="6"/>
              <a:endCxn id="12" idx="0"/>
            </p:cNvCxnSpPr>
            <p:nvPr/>
          </p:nvCxnSpPr>
          <p:spPr bwMode="auto">
            <a:xfrm>
              <a:off x="6500813" y="2562225"/>
              <a:ext cx="768350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/>
          <p:cNvGrpSpPr/>
          <p:nvPr/>
        </p:nvGrpSpPr>
        <p:grpSpPr>
          <a:xfrm>
            <a:off x="5038615" y="2169691"/>
            <a:ext cx="4029185" cy="1945109"/>
            <a:chOff x="1921255" y="4791075"/>
            <a:chExt cx="5965825" cy="2905125"/>
          </a:xfrm>
        </p:grpSpPr>
        <p:sp>
          <p:nvSpPr>
            <p:cNvPr id="35" name="Oval 3074"/>
            <p:cNvSpPr>
              <a:spLocks noChangeArrowheads="1"/>
            </p:cNvSpPr>
            <p:nvPr/>
          </p:nvSpPr>
          <p:spPr bwMode="auto">
            <a:xfrm>
              <a:off x="2969005" y="5287963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36" name="Oval 3075"/>
            <p:cNvSpPr>
              <a:spLocks noChangeArrowheads="1"/>
            </p:cNvSpPr>
            <p:nvPr/>
          </p:nvSpPr>
          <p:spPr bwMode="auto">
            <a:xfrm>
              <a:off x="3962780" y="5699125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37" name="Oval 3076"/>
            <p:cNvSpPr>
              <a:spLocks noChangeArrowheads="1"/>
            </p:cNvSpPr>
            <p:nvPr/>
          </p:nvSpPr>
          <p:spPr bwMode="auto">
            <a:xfrm>
              <a:off x="2959480" y="6423025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/>
                <a:t>+</a:t>
              </a:r>
            </a:p>
          </p:txBody>
        </p:sp>
        <p:sp>
          <p:nvSpPr>
            <p:cNvPr id="38" name="Oval 3077"/>
            <p:cNvSpPr>
              <a:spLocks noChangeArrowheads="1"/>
            </p:cNvSpPr>
            <p:nvPr/>
          </p:nvSpPr>
          <p:spPr bwMode="auto">
            <a:xfrm>
              <a:off x="6242430" y="4791075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39" name="Oval 3078"/>
            <p:cNvSpPr>
              <a:spLocks noChangeArrowheads="1"/>
            </p:cNvSpPr>
            <p:nvPr/>
          </p:nvSpPr>
          <p:spPr bwMode="auto">
            <a:xfrm>
              <a:off x="5189918" y="5689600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40" name="Oval 3079"/>
            <p:cNvSpPr>
              <a:spLocks noChangeArrowheads="1"/>
            </p:cNvSpPr>
            <p:nvPr/>
          </p:nvSpPr>
          <p:spPr bwMode="auto">
            <a:xfrm>
              <a:off x="6232905" y="5708650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41" name="Oval 3080"/>
            <p:cNvSpPr>
              <a:spLocks noChangeArrowheads="1"/>
            </p:cNvSpPr>
            <p:nvPr/>
          </p:nvSpPr>
          <p:spPr bwMode="auto">
            <a:xfrm>
              <a:off x="1921255" y="5680075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42" name="Oval 3081"/>
            <p:cNvSpPr>
              <a:spLocks noChangeArrowheads="1"/>
            </p:cNvSpPr>
            <p:nvPr/>
          </p:nvSpPr>
          <p:spPr bwMode="auto">
            <a:xfrm>
              <a:off x="6232905" y="6913563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43" name="Oval 3082"/>
            <p:cNvSpPr>
              <a:spLocks noChangeArrowheads="1"/>
            </p:cNvSpPr>
            <p:nvPr/>
          </p:nvSpPr>
          <p:spPr bwMode="auto">
            <a:xfrm>
              <a:off x="7315580" y="5708650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/>
                <a:t>+</a:t>
              </a:r>
            </a:p>
          </p:txBody>
        </p:sp>
        <p:sp>
          <p:nvSpPr>
            <p:cNvPr id="44" name="Oval 3083"/>
            <p:cNvSpPr>
              <a:spLocks noChangeArrowheads="1"/>
            </p:cNvSpPr>
            <p:nvPr/>
          </p:nvSpPr>
          <p:spPr bwMode="auto">
            <a:xfrm>
              <a:off x="3981830" y="7124700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45" name="Oval 3084"/>
            <p:cNvSpPr>
              <a:spLocks noChangeArrowheads="1"/>
            </p:cNvSpPr>
            <p:nvPr/>
          </p:nvSpPr>
          <p:spPr bwMode="auto">
            <a:xfrm>
              <a:off x="1921255" y="7124700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/>
                <a:t>-</a:t>
              </a:r>
            </a:p>
          </p:txBody>
        </p:sp>
        <p:cxnSp>
          <p:nvCxnSpPr>
            <p:cNvPr id="46" name="AutoShape 3085"/>
            <p:cNvCxnSpPr>
              <a:cxnSpLocks noChangeShapeType="1"/>
              <a:stCxn id="35" idx="4"/>
              <a:endCxn id="37" idx="0"/>
            </p:cNvCxnSpPr>
            <p:nvPr/>
          </p:nvCxnSpPr>
          <p:spPr bwMode="auto">
            <a:xfrm flipH="1">
              <a:off x="3245230" y="5878513"/>
              <a:ext cx="9525" cy="5254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3086"/>
            <p:cNvCxnSpPr>
              <a:cxnSpLocks noChangeShapeType="1"/>
              <a:stCxn id="41" idx="7"/>
              <a:endCxn id="35" idx="2"/>
            </p:cNvCxnSpPr>
            <p:nvPr/>
          </p:nvCxnSpPr>
          <p:spPr bwMode="auto">
            <a:xfrm flipV="1">
              <a:off x="2408618" y="5573713"/>
              <a:ext cx="541338" cy="171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3087"/>
            <p:cNvCxnSpPr>
              <a:cxnSpLocks noChangeShapeType="1"/>
              <a:stCxn id="41" idx="4"/>
              <a:endCxn id="45" idx="0"/>
            </p:cNvCxnSpPr>
            <p:nvPr/>
          </p:nvCxnSpPr>
          <p:spPr bwMode="auto">
            <a:xfrm>
              <a:off x="2207005" y="6270625"/>
              <a:ext cx="0" cy="835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3088"/>
            <p:cNvCxnSpPr>
              <a:cxnSpLocks noChangeShapeType="1"/>
              <a:stCxn id="41" idx="5"/>
              <a:endCxn id="37" idx="1"/>
            </p:cNvCxnSpPr>
            <p:nvPr/>
          </p:nvCxnSpPr>
          <p:spPr bwMode="auto">
            <a:xfrm>
              <a:off x="2408618" y="6186488"/>
              <a:ext cx="635000" cy="301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3089"/>
            <p:cNvCxnSpPr>
              <a:cxnSpLocks noChangeShapeType="1"/>
              <a:stCxn id="45" idx="7"/>
              <a:endCxn id="37" idx="3"/>
            </p:cNvCxnSpPr>
            <p:nvPr/>
          </p:nvCxnSpPr>
          <p:spPr bwMode="auto">
            <a:xfrm flipV="1">
              <a:off x="2408618" y="6929438"/>
              <a:ext cx="635000" cy="260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3090"/>
            <p:cNvCxnSpPr>
              <a:cxnSpLocks noChangeShapeType="1"/>
              <a:stCxn id="37" idx="7"/>
              <a:endCxn id="36" idx="3"/>
            </p:cNvCxnSpPr>
            <p:nvPr/>
          </p:nvCxnSpPr>
          <p:spPr bwMode="auto">
            <a:xfrm flipV="1">
              <a:off x="3446843" y="6205538"/>
              <a:ext cx="600075" cy="282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3091"/>
            <p:cNvCxnSpPr>
              <a:cxnSpLocks noChangeShapeType="1"/>
              <a:stCxn id="35" idx="6"/>
              <a:endCxn id="36" idx="1"/>
            </p:cNvCxnSpPr>
            <p:nvPr/>
          </p:nvCxnSpPr>
          <p:spPr bwMode="auto">
            <a:xfrm>
              <a:off x="3559555" y="5573713"/>
              <a:ext cx="487363" cy="1905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3092"/>
            <p:cNvCxnSpPr>
              <a:cxnSpLocks noChangeShapeType="1"/>
              <a:stCxn id="37" idx="5"/>
              <a:endCxn id="44" idx="1"/>
            </p:cNvCxnSpPr>
            <p:nvPr/>
          </p:nvCxnSpPr>
          <p:spPr bwMode="auto">
            <a:xfrm>
              <a:off x="3446843" y="6929438"/>
              <a:ext cx="619125" cy="260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3093"/>
            <p:cNvCxnSpPr>
              <a:cxnSpLocks noChangeShapeType="1"/>
              <a:stCxn id="36" idx="4"/>
              <a:endCxn id="44" idx="0"/>
            </p:cNvCxnSpPr>
            <p:nvPr/>
          </p:nvCxnSpPr>
          <p:spPr bwMode="auto">
            <a:xfrm>
              <a:off x="4248530" y="6289675"/>
              <a:ext cx="19050" cy="8159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3094"/>
            <p:cNvCxnSpPr>
              <a:cxnSpLocks noChangeShapeType="1"/>
              <a:stCxn id="39" idx="6"/>
              <a:endCxn id="40" idx="2"/>
            </p:cNvCxnSpPr>
            <p:nvPr/>
          </p:nvCxnSpPr>
          <p:spPr bwMode="auto">
            <a:xfrm>
              <a:off x="5780468" y="5975350"/>
              <a:ext cx="433388" cy="190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3095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6823455" y="5994400"/>
              <a:ext cx="4730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3096"/>
            <p:cNvCxnSpPr>
              <a:cxnSpLocks noChangeShapeType="1"/>
              <a:stCxn id="40" idx="0"/>
              <a:endCxn id="38" idx="4"/>
            </p:cNvCxnSpPr>
            <p:nvPr/>
          </p:nvCxnSpPr>
          <p:spPr bwMode="auto">
            <a:xfrm flipV="1">
              <a:off x="6518655" y="5381625"/>
              <a:ext cx="9525" cy="3079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AutoShape 3097"/>
            <p:cNvCxnSpPr>
              <a:cxnSpLocks noChangeShapeType="1"/>
              <a:stCxn id="40" idx="4"/>
              <a:endCxn id="42" idx="0"/>
            </p:cNvCxnSpPr>
            <p:nvPr/>
          </p:nvCxnSpPr>
          <p:spPr bwMode="auto">
            <a:xfrm>
              <a:off x="6518655" y="6299200"/>
              <a:ext cx="0" cy="5953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3098"/>
            <p:cNvCxnSpPr>
              <a:cxnSpLocks noChangeShapeType="1"/>
              <a:stCxn id="36" idx="6"/>
              <a:endCxn id="39" idx="2"/>
            </p:cNvCxnSpPr>
            <p:nvPr/>
          </p:nvCxnSpPr>
          <p:spPr bwMode="auto">
            <a:xfrm flipV="1">
              <a:off x="4553330" y="5975350"/>
              <a:ext cx="617538" cy="95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3099"/>
            <p:cNvCxnSpPr>
              <a:cxnSpLocks noChangeShapeType="1"/>
              <a:stCxn id="39" idx="7"/>
              <a:endCxn id="38" idx="2"/>
            </p:cNvCxnSpPr>
            <p:nvPr/>
          </p:nvCxnSpPr>
          <p:spPr bwMode="auto">
            <a:xfrm flipV="1">
              <a:off x="5677280" y="5076825"/>
              <a:ext cx="546100" cy="6778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3100"/>
            <p:cNvCxnSpPr>
              <a:cxnSpLocks noChangeShapeType="1"/>
              <a:stCxn id="39" idx="3"/>
              <a:endCxn id="44" idx="7"/>
            </p:cNvCxnSpPr>
            <p:nvPr/>
          </p:nvCxnSpPr>
          <p:spPr bwMode="auto">
            <a:xfrm flipH="1">
              <a:off x="4469193" y="6196013"/>
              <a:ext cx="804863" cy="993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3101"/>
            <p:cNvCxnSpPr>
              <a:cxnSpLocks noChangeShapeType="1"/>
              <a:stCxn id="39" idx="4"/>
              <a:endCxn id="42" idx="2"/>
            </p:cNvCxnSpPr>
            <p:nvPr/>
          </p:nvCxnSpPr>
          <p:spPr bwMode="auto">
            <a:xfrm>
              <a:off x="5475668" y="6280150"/>
              <a:ext cx="738188" cy="9191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3102"/>
            <p:cNvCxnSpPr>
              <a:cxnSpLocks noChangeShapeType="1"/>
              <a:stCxn id="38" idx="6"/>
              <a:endCxn id="43" idx="0"/>
            </p:cNvCxnSpPr>
            <p:nvPr/>
          </p:nvCxnSpPr>
          <p:spPr bwMode="auto">
            <a:xfrm>
              <a:off x="6832980" y="5076825"/>
              <a:ext cx="768350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" name="TextBox 64"/>
          <p:cNvSpPr txBox="1"/>
          <p:nvPr/>
        </p:nvSpPr>
        <p:spPr>
          <a:xfrm>
            <a:off x="1219200" y="4495800"/>
            <a:ext cx="157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Predicted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6553200" y="4419600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Actual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300403" y="5334000"/>
                <a:ext cx="23383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baseline="-25000" smtClean="0">
                        <a:latin typeface="Cambria Math"/>
                      </a:rPr>
                      <m:t>1 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403" y="5334000"/>
                <a:ext cx="233839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should we assume about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How should we predict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y</m:t>
                    </m:r>
                    <m:r>
                      <a:rPr lang="en-US" sz="2800" b="0" i="1" baseline="-25000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How should select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How can we bound error?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7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Previous work: learning on graphs</a:t>
            </a:r>
          </a:p>
          <a:p>
            <a:r>
              <a:rPr lang="en-US" sz="2800" dirty="0" smtClean="0"/>
              <a:t>More general setting using </a:t>
            </a:r>
            <a:r>
              <a:rPr lang="en-US" sz="2800" dirty="0" err="1" smtClean="0"/>
              <a:t>submodular</a:t>
            </a:r>
            <a:r>
              <a:rPr lang="en-US" sz="2800" dirty="0" smtClean="0"/>
              <a:t> functions</a:t>
            </a:r>
            <a:endParaRPr lang="en-US" sz="2800" dirty="0" smtClean="0"/>
          </a:p>
          <a:p>
            <a:r>
              <a:rPr lang="en-US" sz="2800" dirty="0" smtClean="0"/>
              <a:t>Experiments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79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earning on 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should we assume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Standard assumption: small cut value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baseline="30000" smtClean="0">
                            <a:latin typeface="Cambria Math"/>
                          </a:rPr>
                          <m:t>2 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𝑊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𝑗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 “smoothness” assumption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53275" y="4645866"/>
                <a:ext cx="17191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275" y="4645866"/>
                <a:ext cx="171912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324869" y="4106181"/>
            <a:ext cx="3907225" cy="1902666"/>
            <a:chOff x="1589088" y="2276475"/>
            <a:chExt cx="5965825" cy="2905125"/>
          </a:xfrm>
        </p:grpSpPr>
        <p:sp>
          <p:nvSpPr>
            <p:cNvPr id="37" name="Oval 3074"/>
            <p:cNvSpPr>
              <a:spLocks noChangeArrowheads="1"/>
            </p:cNvSpPr>
            <p:nvPr/>
          </p:nvSpPr>
          <p:spPr bwMode="auto">
            <a:xfrm>
              <a:off x="2636838" y="2773363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38" name="Oval 3075"/>
            <p:cNvSpPr>
              <a:spLocks noChangeArrowheads="1"/>
            </p:cNvSpPr>
            <p:nvPr/>
          </p:nvSpPr>
          <p:spPr bwMode="auto">
            <a:xfrm>
              <a:off x="3630613" y="3184525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39" name="Oval 3076"/>
            <p:cNvSpPr>
              <a:spLocks noChangeArrowheads="1"/>
            </p:cNvSpPr>
            <p:nvPr/>
          </p:nvSpPr>
          <p:spPr bwMode="auto">
            <a:xfrm>
              <a:off x="2627313" y="3908425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/>
                <a:t>+</a:t>
              </a:r>
            </a:p>
          </p:txBody>
        </p:sp>
        <p:sp>
          <p:nvSpPr>
            <p:cNvPr id="40" name="Oval 3077"/>
            <p:cNvSpPr>
              <a:spLocks noChangeArrowheads="1"/>
            </p:cNvSpPr>
            <p:nvPr/>
          </p:nvSpPr>
          <p:spPr bwMode="auto">
            <a:xfrm>
              <a:off x="5910263" y="2276475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41" name="Oval 3078"/>
            <p:cNvSpPr>
              <a:spLocks noChangeArrowheads="1"/>
            </p:cNvSpPr>
            <p:nvPr/>
          </p:nvSpPr>
          <p:spPr bwMode="auto">
            <a:xfrm>
              <a:off x="4857751" y="3175000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42" name="Oval 3079"/>
            <p:cNvSpPr>
              <a:spLocks noChangeArrowheads="1"/>
            </p:cNvSpPr>
            <p:nvPr/>
          </p:nvSpPr>
          <p:spPr bwMode="auto">
            <a:xfrm>
              <a:off x="5900738" y="3194050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43" name="Oval 3080"/>
            <p:cNvSpPr>
              <a:spLocks noChangeArrowheads="1"/>
            </p:cNvSpPr>
            <p:nvPr/>
          </p:nvSpPr>
          <p:spPr bwMode="auto">
            <a:xfrm>
              <a:off x="1589088" y="3165475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44" name="Oval 3081"/>
            <p:cNvSpPr>
              <a:spLocks noChangeArrowheads="1"/>
            </p:cNvSpPr>
            <p:nvPr/>
          </p:nvSpPr>
          <p:spPr bwMode="auto">
            <a:xfrm>
              <a:off x="5900738" y="4398963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45" name="Oval 3082"/>
            <p:cNvSpPr>
              <a:spLocks noChangeArrowheads="1"/>
            </p:cNvSpPr>
            <p:nvPr/>
          </p:nvSpPr>
          <p:spPr bwMode="auto">
            <a:xfrm>
              <a:off x="6983413" y="3194050"/>
              <a:ext cx="571500" cy="5715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-</a:t>
              </a:r>
              <a:endParaRPr lang="en-US" sz="4800" dirty="0"/>
            </a:p>
          </p:txBody>
        </p:sp>
        <p:sp>
          <p:nvSpPr>
            <p:cNvPr id="46" name="Oval 3083"/>
            <p:cNvSpPr>
              <a:spLocks noChangeArrowheads="1"/>
            </p:cNvSpPr>
            <p:nvPr/>
          </p:nvSpPr>
          <p:spPr bwMode="auto">
            <a:xfrm>
              <a:off x="3649663" y="4610100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sp>
          <p:nvSpPr>
            <p:cNvPr id="47" name="Oval 3084"/>
            <p:cNvSpPr>
              <a:spLocks noChangeArrowheads="1"/>
            </p:cNvSpPr>
            <p:nvPr/>
          </p:nvSpPr>
          <p:spPr bwMode="auto">
            <a:xfrm>
              <a:off x="1589088" y="4610100"/>
              <a:ext cx="571500" cy="5715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dirty="0" smtClean="0"/>
                <a:t>+</a:t>
              </a:r>
              <a:endParaRPr lang="en-US" sz="4800" dirty="0"/>
            </a:p>
          </p:txBody>
        </p:sp>
        <p:cxnSp>
          <p:nvCxnSpPr>
            <p:cNvPr id="48" name="AutoShape 3085"/>
            <p:cNvCxnSpPr>
              <a:cxnSpLocks noChangeShapeType="1"/>
              <a:stCxn id="37" idx="4"/>
              <a:endCxn id="39" idx="0"/>
            </p:cNvCxnSpPr>
            <p:nvPr/>
          </p:nvCxnSpPr>
          <p:spPr bwMode="auto">
            <a:xfrm flipH="1">
              <a:off x="2913063" y="3363913"/>
              <a:ext cx="9525" cy="5254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3086"/>
            <p:cNvCxnSpPr>
              <a:cxnSpLocks noChangeShapeType="1"/>
              <a:stCxn id="43" idx="7"/>
              <a:endCxn id="37" idx="2"/>
            </p:cNvCxnSpPr>
            <p:nvPr/>
          </p:nvCxnSpPr>
          <p:spPr bwMode="auto">
            <a:xfrm flipV="1">
              <a:off x="2076451" y="3059113"/>
              <a:ext cx="541338" cy="171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3087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1874838" y="3756025"/>
              <a:ext cx="0" cy="835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3088"/>
            <p:cNvCxnSpPr>
              <a:cxnSpLocks noChangeShapeType="1"/>
              <a:stCxn id="43" idx="5"/>
              <a:endCxn id="39" idx="1"/>
            </p:cNvCxnSpPr>
            <p:nvPr/>
          </p:nvCxnSpPr>
          <p:spPr bwMode="auto">
            <a:xfrm>
              <a:off x="2076451" y="3671888"/>
              <a:ext cx="635000" cy="301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3089"/>
            <p:cNvCxnSpPr>
              <a:cxnSpLocks noChangeShapeType="1"/>
              <a:stCxn id="47" idx="7"/>
              <a:endCxn id="39" idx="3"/>
            </p:cNvCxnSpPr>
            <p:nvPr/>
          </p:nvCxnSpPr>
          <p:spPr bwMode="auto">
            <a:xfrm flipV="1">
              <a:off x="2076451" y="4414838"/>
              <a:ext cx="635000" cy="260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3090"/>
            <p:cNvCxnSpPr>
              <a:cxnSpLocks noChangeShapeType="1"/>
              <a:stCxn id="39" idx="7"/>
              <a:endCxn id="38" idx="3"/>
            </p:cNvCxnSpPr>
            <p:nvPr/>
          </p:nvCxnSpPr>
          <p:spPr bwMode="auto">
            <a:xfrm flipV="1">
              <a:off x="3114676" y="3690938"/>
              <a:ext cx="600075" cy="282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3091"/>
            <p:cNvCxnSpPr>
              <a:cxnSpLocks noChangeShapeType="1"/>
              <a:stCxn id="37" idx="6"/>
              <a:endCxn id="38" idx="1"/>
            </p:cNvCxnSpPr>
            <p:nvPr/>
          </p:nvCxnSpPr>
          <p:spPr bwMode="auto">
            <a:xfrm>
              <a:off x="3227388" y="3059113"/>
              <a:ext cx="487363" cy="1905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3092"/>
            <p:cNvCxnSpPr>
              <a:cxnSpLocks noChangeShapeType="1"/>
              <a:stCxn id="39" idx="5"/>
              <a:endCxn id="46" idx="1"/>
            </p:cNvCxnSpPr>
            <p:nvPr/>
          </p:nvCxnSpPr>
          <p:spPr bwMode="auto">
            <a:xfrm>
              <a:off x="3114676" y="4414838"/>
              <a:ext cx="619125" cy="260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3093"/>
            <p:cNvCxnSpPr>
              <a:cxnSpLocks noChangeShapeType="1"/>
              <a:stCxn id="38" idx="4"/>
              <a:endCxn id="46" idx="0"/>
            </p:cNvCxnSpPr>
            <p:nvPr/>
          </p:nvCxnSpPr>
          <p:spPr bwMode="auto">
            <a:xfrm>
              <a:off x="3916363" y="3775075"/>
              <a:ext cx="19050" cy="8159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3094"/>
            <p:cNvCxnSpPr>
              <a:cxnSpLocks noChangeShapeType="1"/>
              <a:stCxn id="41" idx="6"/>
              <a:endCxn id="42" idx="2"/>
            </p:cNvCxnSpPr>
            <p:nvPr/>
          </p:nvCxnSpPr>
          <p:spPr bwMode="auto">
            <a:xfrm>
              <a:off x="5448301" y="3460750"/>
              <a:ext cx="433388" cy="190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AutoShape 3095"/>
            <p:cNvCxnSpPr>
              <a:cxnSpLocks noChangeShapeType="1"/>
              <a:stCxn id="42" idx="6"/>
              <a:endCxn id="45" idx="2"/>
            </p:cNvCxnSpPr>
            <p:nvPr/>
          </p:nvCxnSpPr>
          <p:spPr bwMode="auto">
            <a:xfrm>
              <a:off x="6491288" y="3479800"/>
              <a:ext cx="4730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3096"/>
            <p:cNvCxnSpPr>
              <a:cxnSpLocks noChangeShapeType="1"/>
              <a:stCxn id="42" idx="0"/>
              <a:endCxn id="40" idx="4"/>
            </p:cNvCxnSpPr>
            <p:nvPr/>
          </p:nvCxnSpPr>
          <p:spPr bwMode="auto">
            <a:xfrm flipV="1">
              <a:off x="6186488" y="2867025"/>
              <a:ext cx="9525" cy="3079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3097"/>
            <p:cNvCxnSpPr>
              <a:cxnSpLocks noChangeShapeType="1"/>
              <a:stCxn id="42" idx="4"/>
              <a:endCxn id="44" idx="0"/>
            </p:cNvCxnSpPr>
            <p:nvPr/>
          </p:nvCxnSpPr>
          <p:spPr bwMode="auto">
            <a:xfrm>
              <a:off x="6186488" y="3784600"/>
              <a:ext cx="0" cy="5953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3098"/>
            <p:cNvCxnSpPr>
              <a:cxnSpLocks noChangeShapeType="1"/>
              <a:stCxn id="38" idx="6"/>
              <a:endCxn id="41" idx="2"/>
            </p:cNvCxnSpPr>
            <p:nvPr/>
          </p:nvCxnSpPr>
          <p:spPr bwMode="auto">
            <a:xfrm flipV="1">
              <a:off x="4221163" y="3460750"/>
              <a:ext cx="617538" cy="95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3099"/>
            <p:cNvCxnSpPr>
              <a:cxnSpLocks noChangeShapeType="1"/>
              <a:stCxn id="41" idx="7"/>
              <a:endCxn id="40" idx="2"/>
            </p:cNvCxnSpPr>
            <p:nvPr/>
          </p:nvCxnSpPr>
          <p:spPr bwMode="auto">
            <a:xfrm flipV="1">
              <a:off x="5345113" y="2562225"/>
              <a:ext cx="546100" cy="6778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3100"/>
            <p:cNvCxnSpPr>
              <a:cxnSpLocks noChangeShapeType="1"/>
              <a:stCxn id="41" idx="3"/>
              <a:endCxn id="46" idx="7"/>
            </p:cNvCxnSpPr>
            <p:nvPr/>
          </p:nvCxnSpPr>
          <p:spPr bwMode="auto">
            <a:xfrm flipH="1">
              <a:off x="4137026" y="3681413"/>
              <a:ext cx="804863" cy="993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3101"/>
            <p:cNvCxnSpPr>
              <a:cxnSpLocks noChangeShapeType="1"/>
              <a:stCxn id="41" idx="4"/>
              <a:endCxn id="44" idx="2"/>
            </p:cNvCxnSpPr>
            <p:nvPr/>
          </p:nvCxnSpPr>
          <p:spPr bwMode="auto">
            <a:xfrm>
              <a:off x="5143501" y="3765550"/>
              <a:ext cx="738188" cy="9191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3102"/>
            <p:cNvCxnSpPr>
              <a:cxnSpLocks noChangeShapeType="1"/>
              <a:stCxn id="40" idx="6"/>
              <a:endCxn id="45" idx="0"/>
            </p:cNvCxnSpPr>
            <p:nvPr/>
          </p:nvCxnSpPr>
          <p:spPr bwMode="auto">
            <a:xfrm>
              <a:off x="6500813" y="2562225"/>
              <a:ext cx="768350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6" name="Freeform 65"/>
          <p:cNvSpPr/>
          <p:nvPr/>
        </p:nvSpPr>
        <p:spPr>
          <a:xfrm>
            <a:off x="3116105" y="4106181"/>
            <a:ext cx="494764" cy="2210797"/>
          </a:xfrm>
          <a:custGeom>
            <a:avLst/>
            <a:gdLst>
              <a:gd name="connsiteX0" fmla="*/ 17092 w 494764"/>
              <a:gd name="connsiteY0" fmla="*/ 13507 h 2210797"/>
              <a:gd name="connsiteX1" fmla="*/ 58036 w 494764"/>
              <a:gd name="connsiteY1" fmla="*/ 327406 h 2210797"/>
              <a:gd name="connsiteX2" fmla="*/ 494764 w 494764"/>
              <a:gd name="connsiteY2" fmla="*/ 2210797 h 221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764" h="2210797">
                <a:moveTo>
                  <a:pt x="17092" y="13507"/>
                </a:moveTo>
                <a:cubicBezTo>
                  <a:pt x="-2242" y="-12651"/>
                  <a:pt x="-21576" y="-38809"/>
                  <a:pt x="58036" y="327406"/>
                </a:cubicBezTo>
                <a:cubicBezTo>
                  <a:pt x="137648" y="693621"/>
                  <a:pt x="353737" y="1931018"/>
                  <a:pt x="494764" y="2210797"/>
                </a:cubicBezTo>
              </a:path>
            </a:pathLst>
          </a:custGeom>
          <a:ln w="57150">
            <a:solidFill>
              <a:srgbClr val="FF0000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1573</Words>
  <Application>Microsoft Office PowerPoint</Application>
  <PresentationFormat>On-screen Show (4:3)</PresentationFormat>
  <Paragraphs>254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Active Semi-Supervised Learning using Submodular Functions</vt:lpstr>
      <vt:lpstr>Given unlabeled data</vt:lpstr>
      <vt:lpstr>Learner chooses a labeled set L⊆V</vt:lpstr>
      <vt:lpstr>Nature reveals labels yL∈{0, 1}L</vt:lpstr>
      <vt:lpstr>Learner predicts labels y ̂∈{0,1}V</vt:lpstr>
      <vt:lpstr>Learner suffers loss ‖y ̂-y‖1</vt:lpstr>
      <vt:lpstr>Basic Questions</vt:lpstr>
      <vt:lpstr>Outline</vt:lpstr>
      <vt:lpstr>Learning on graphs</vt:lpstr>
      <vt:lpstr>Prediction on graphs</vt:lpstr>
      <vt:lpstr>Active learning on graphs</vt:lpstr>
      <vt:lpstr>Error bound for graphs</vt:lpstr>
      <vt:lpstr>Drawbacks to previous work</vt:lpstr>
      <vt:lpstr>Our Contributions</vt:lpstr>
      <vt:lpstr>Outline</vt:lpstr>
      <vt:lpstr>Submodular functions</vt:lpstr>
      <vt:lpstr>Submodular functions for learning</vt:lpstr>
      <vt:lpstr>Generalized error bound</vt:lpstr>
      <vt:lpstr>Can we efficiently maximize Ψ?</vt:lpstr>
      <vt:lpstr>Approximation result</vt:lpstr>
      <vt:lpstr>Can we do better?</vt:lpstr>
      <vt:lpstr>Outline</vt:lpstr>
      <vt:lpstr>Experiments: Learning on graphs</vt:lpstr>
      <vt:lpstr>Benchmark Data Sets</vt:lpstr>
      <vt:lpstr>Citation Graph Data Sets</vt:lpstr>
      <vt:lpstr>Experiments: Movie Recommendation</vt:lpstr>
      <vt:lpstr>PowerPoint Presentation</vt:lpstr>
      <vt:lpstr>Our Contributions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Semi-Supervised Learning using Submodular Functions</dc:title>
  <dc:creator>Andrew Guillory</dc:creator>
  <cp:lastModifiedBy>Andrew Guillory</cp:lastModifiedBy>
  <cp:revision>83</cp:revision>
  <dcterms:created xsi:type="dcterms:W3CDTF">2011-07-10T19:14:42Z</dcterms:created>
  <dcterms:modified xsi:type="dcterms:W3CDTF">2011-07-15T12:37:13Z</dcterms:modified>
</cp:coreProperties>
</file>